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4"/>
  </p:notesMasterIdLst>
  <p:handoutMasterIdLst>
    <p:handoutMasterId r:id="rId25"/>
  </p:handoutMasterIdLst>
  <p:sldIdLst>
    <p:sldId id="28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6" r:id="rId18"/>
    <p:sldId id="277" r:id="rId19"/>
    <p:sldId id="282" r:id="rId20"/>
    <p:sldId id="283" r:id="rId21"/>
    <p:sldId id="284" r:id="rId22"/>
    <p:sldId id="28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892D"/>
    <a:srgbClr val="1C3046"/>
    <a:srgbClr val="75A4D8"/>
    <a:srgbClr val="75A5D8"/>
    <a:srgbClr val="E2E4EA"/>
    <a:srgbClr val="1D2F45"/>
    <a:srgbClr val="75A4D9"/>
    <a:srgbClr val="1670C9"/>
    <a:srgbClr val="2D4E77"/>
    <a:srgbClr val="575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857" autoAdjust="0"/>
  </p:normalViewPr>
  <p:slideViewPr>
    <p:cSldViewPr>
      <p:cViewPr varScale="1">
        <p:scale>
          <a:sx n="68" d="100"/>
          <a:sy n="68" d="100"/>
        </p:scale>
        <p:origin x="600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288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21365C-ED77-4418-81F6-041724BC2CC4}" type="doc">
      <dgm:prSet loTypeId="urn:microsoft.com/office/officeart/2005/8/layout/hProcess9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D00112B8-7D03-4428-A1F1-ED80B3B057EF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PT" sz="1600" dirty="0" smtClean="0">
              <a:solidFill>
                <a:schemeClr val="bg1"/>
              </a:solidFill>
            </a:rPr>
            <a:t>Forcings</a:t>
          </a:r>
          <a:endParaRPr lang="en-US" sz="1600" dirty="0">
            <a:solidFill>
              <a:schemeClr val="bg1"/>
            </a:solidFill>
          </a:endParaRPr>
        </a:p>
      </dgm:t>
    </dgm:pt>
    <dgm:pt modelId="{5748606F-62C7-4BB8-BA1C-EF557F7CB05A}" type="parTrans" cxnId="{92776DDE-69B1-4242-920A-70F68D917A2C}">
      <dgm:prSet/>
      <dgm:spPr/>
      <dgm:t>
        <a:bodyPr/>
        <a:lstStyle/>
        <a:p>
          <a:endParaRPr lang="en-US"/>
        </a:p>
      </dgm:t>
    </dgm:pt>
    <dgm:pt modelId="{48E4FBB5-9C2C-42C1-94C0-EC6E67C8D80E}" type="sibTrans" cxnId="{92776DDE-69B1-4242-920A-70F68D917A2C}">
      <dgm:prSet/>
      <dgm:spPr/>
      <dgm:t>
        <a:bodyPr/>
        <a:lstStyle/>
        <a:p>
          <a:endParaRPr lang="en-US"/>
        </a:p>
      </dgm:t>
    </dgm:pt>
    <dgm:pt modelId="{08285D8F-1DBD-4DED-B17C-842FF2EE21F8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pt-PT" sz="1600" dirty="0" err="1" smtClean="0">
              <a:solidFill>
                <a:schemeClr val="bg1"/>
              </a:solidFill>
            </a:rPr>
            <a:t>Operational</a:t>
          </a:r>
          <a:r>
            <a:rPr lang="pt-PT" sz="1600" dirty="0" smtClean="0">
              <a:solidFill>
                <a:schemeClr val="bg1"/>
              </a:solidFill>
            </a:rPr>
            <a:t> </a:t>
          </a:r>
          <a:r>
            <a:rPr lang="pt-PT" sz="1600" dirty="0" err="1" smtClean="0">
              <a:solidFill>
                <a:schemeClr val="bg1"/>
              </a:solidFill>
            </a:rPr>
            <a:t>forecasts</a:t>
          </a:r>
          <a:endParaRPr lang="en-US" sz="1600" dirty="0">
            <a:solidFill>
              <a:schemeClr val="bg1"/>
            </a:solidFill>
          </a:endParaRPr>
        </a:p>
      </dgm:t>
    </dgm:pt>
    <dgm:pt modelId="{6639DC7D-B2EE-46C8-AE9A-D14B52635E65}" type="parTrans" cxnId="{4DF5F5AC-DFAE-4BAE-B9B5-460D71BB81BC}">
      <dgm:prSet/>
      <dgm:spPr/>
      <dgm:t>
        <a:bodyPr/>
        <a:lstStyle/>
        <a:p>
          <a:endParaRPr lang="en-US"/>
        </a:p>
      </dgm:t>
    </dgm:pt>
    <dgm:pt modelId="{F5AE8F3A-AD8D-48B6-AABE-28C6E3A3FD72}" type="sibTrans" cxnId="{4DF5F5AC-DFAE-4BAE-B9B5-460D71BB81BC}">
      <dgm:prSet/>
      <dgm:spPr/>
      <dgm:t>
        <a:bodyPr/>
        <a:lstStyle/>
        <a:p>
          <a:endParaRPr lang="en-US"/>
        </a:p>
      </dgm:t>
    </dgm:pt>
    <dgm:pt modelId="{5D603883-06D8-4ADB-968E-559F08CE7F16}">
      <dgm:prSet phldrT="[Text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pt-PT" sz="1600" dirty="0" err="1" smtClean="0">
              <a:solidFill>
                <a:schemeClr val="bg1"/>
              </a:solidFill>
            </a:rPr>
            <a:t>Post-processing</a:t>
          </a:r>
          <a:r>
            <a:rPr lang="pt-PT" sz="1600" dirty="0" smtClean="0">
              <a:solidFill>
                <a:schemeClr val="bg1"/>
              </a:solidFill>
            </a:rPr>
            <a:t> </a:t>
          </a:r>
          <a:r>
            <a:rPr lang="pt-PT" sz="1600" dirty="0" err="1" smtClean="0">
              <a:solidFill>
                <a:schemeClr val="bg1"/>
              </a:solidFill>
            </a:rPr>
            <a:t>and</a:t>
          </a:r>
          <a:r>
            <a:rPr lang="pt-PT" sz="1600" dirty="0" smtClean="0">
              <a:solidFill>
                <a:schemeClr val="bg1"/>
              </a:solidFill>
            </a:rPr>
            <a:t> </a:t>
          </a:r>
          <a:r>
            <a:rPr lang="pt-PT" sz="1600" dirty="0" err="1" smtClean="0">
              <a:solidFill>
                <a:schemeClr val="bg1"/>
              </a:solidFill>
            </a:rPr>
            <a:t>archiving</a:t>
          </a:r>
          <a:endParaRPr lang="en-US" sz="1600" dirty="0">
            <a:solidFill>
              <a:schemeClr val="bg1"/>
            </a:solidFill>
          </a:endParaRPr>
        </a:p>
      </dgm:t>
    </dgm:pt>
    <dgm:pt modelId="{D8282D3E-F654-47DE-8EE9-E290338E2315}" type="parTrans" cxnId="{8C3F3440-AC13-4F8E-9C03-C85674882F5E}">
      <dgm:prSet/>
      <dgm:spPr/>
      <dgm:t>
        <a:bodyPr/>
        <a:lstStyle/>
        <a:p>
          <a:endParaRPr lang="en-US"/>
        </a:p>
      </dgm:t>
    </dgm:pt>
    <dgm:pt modelId="{7196CE73-9AD4-4DCF-B961-DCD38E2CB61C}" type="sibTrans" cxnId="{8C3F3440-AC13-4F8E-9C03-C85674882F5E}">
      <dgm:prSet/>
      <dgm:spPr/>
      <dgm:t>
        <a:bodyPr/>
        <a:lstStyle/>
        <a:p>
          <a:endParaRPr lang="en-US"/>
        </a:p>
      </dgm:t>
    </dgm:pt>
    <dgm:pt modelId="{BC7998D3-49E0-4132-901D-71C78A75684B}">
      <dgm:prSet phldrT="[Text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pt-PT" sz="16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Visualization</a:t>
          </a:r>
          <a:r>
            <a:rPr lang="pt-PT" sz="16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pt-PT" sz="16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and</a:t>
          </a:r>
          <a:r>
            <a:rPr lang="pt-PT" sz="16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pt-PT" sz="16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comparison</a:t>
          </a:r>
          <a:r>
            <a:rPr lang="pt-PT" sz="16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pt-PT" sz="16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with</a:t>
          </a:r>
          <a:r>
            <a:rPr lang="pt-PT" sz="1600" dirty="0" smtClean="0">
              <a:solidFill>
                <a:schemeClr val="tx1">
                  <a:lumMod val="75000"/>
                  <a:lumOff val="25000"/>
                </a:schemeClr>
              </a:solidFill>
            </a:rPr>
            <a:t> real-time data</a:t>
          </a:r>
          <a:endParaRPr lang="en-US" sz="16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4869C8D-5969-48FA-8AB6-144E8644BF8C}" type="parTrans" cxnId="{154F7814-925C-4489-AA5C-5FD98D3CE95C}">
      <dgm:prSet/>
      <dgm:spPr/>
      <dgm:t>
        <a:bodyPr/>
        <a:lstStyle/>
        <a:p>
          <a:endParaRPr lang="en-US"/>
        </a:p>
      </dgm:t>
    </dgm:pt>
    <dgm:pt modelId="{C6962A7F-0CCD-432E-803A-992EDC32A397}" type="sibTrans" cxnId="{154F7814-925C-4489-AA5C-5FD98D3CE95C}">
      <dgm:prSet/>
      <dgm:spPr/>
      <dgm:t>
        <a:bodyPr/>
        <a:lstStyle/>
        <a:p>
          <a:endParaRPr lang="en-US"/>
        </a:p>
      </dgm:t>
    </dgm:pt>
    <dgm:pt modelId="{2AE93148-A778-428B-9D35-C1C3C2E1B110}" type="pres">
      <dgm:prSet presAssocID="{5B21365C-ED77-4418-81F6-041724BC2CC4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9858AA-21BF-459E-97F5-C3D0DBC715D0}" type="pres">
      <dgm:prSet presAssocID="{5B21365C-ED77-4418-81F6-041724BC2CC4}" presName="arrow" presStyleLbl="bgShp" presStyleIdx="0" presStyleCnt="1" custLinFactNeighborX="226"/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0" scaled="1"/>
          <a:tileRect/>
        </a:gra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pt-PT"/>
        </a:p>
      </dgm:t>
    </dgm:pt>
    <dgm:pt modelId="{566F13FB-E219-422F-99D6-9C5928ACB0E9}" type="pres">
      <dgm:prSet presAssocID="{5B21365C-ED77-4418-81F6-041724BC2CC4}" presName="linearProcess" presStyleCnt="0"/>
      <dgm:spPr/>
    </dgm:pt>
    <dgm:pt modelId="{8C30B57C-5657-41C6-9579-458A4428B6CE}" type="pres">
      <dgm:prSet presAssocID="{D00112B8-7D03-4428-A1F1-ED80B3B057EF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97BCE5-E968-444F-9FEF-0DAFDD936E68}" type="pres">
      <dgm:prSet presAssocID="{48E4FBB5-9C2C-42C1-94C0-EC6E67C8D80E}" presName="sibTrans" presStyleCnt="0"/>
      <dgm:spPr/>
    </dgm:pt>
    <dgm:pt modelId="{0043E6E3-32C1-4C36-B7A9-5859A5577DE1}" type="pres">
      <dgm:prSet presAssocID="{08285D8F-1DBD-4DED-B17C-842FF2EE21F8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E1408E-7760-40D2-824C-FA936C00FCD1}" type="pres">
      <dgm:prSet presAssocID="{F5AE8F3A-AD8D-48B6-AABE-28C6E3A3FD72}" presName="sibTrans" presStyleCnt="0"/>
      <dgm:spPr/>
    </dgm:pt>
    <dgm:pt modelId="{F008B74E-AB2E-429F-ACBE-15082DE85AE5}" type="pres">
      <dgm:prSet presAssocID="{5D603883-06D8-4ADB-968E-559F08CE7F16}" presName="textNode" presStyleLbl="node1" presStyleIdx="2" presStyleCnt="4" custScaleX="1017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689F76-EFCD-4D41-8F56-4216492D1213}" type="pres">
      <dgm:prSet presAssocID="{7196CE73-9AD4-4DCF-B961-DCD38E2CB61C}" presName="sibTrans" presStyleCnt="0"/>
      <dgm:spPr/>
    </dgm:pt>
    <dgm:pt modelId="{A88FC95E-1058-4E1C-9785-2C4A51C06A83}" type="pres">
      <dgm:prSet presAssocID="{BC7998D3-49E0-4132-901D-71C78A75684B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F5F5AC-DFAE-4BAE-B9B5-460D71BB81BC}" srcId="{5B21365C-ED77-4418-81F6-041724BC2CC4}" destId="{08285D8F-1DBD-4DED-B17C-842FF2EE21F8}" srcOrd="1" destOrd="0" parTransId="{6639DC7D-B2EE-46C8-AE9A-D14B52635E65}" sibTransId="{F5AE8F3A-AD8D-48B6-AABE-28C6E3A3FD72}"/>
    <dgm:cxn modelId="{8C3F3440-AC13-4F8E-9C03-C85674882F5E}" srcId="{5B21365C-ED77-4418-81F6-041724BC2CC4}" destId="{5D603883-06D8-4ADB-968E-559F08CE7F16}" srcOrd="2" destOrd="0" parTransId="{D8282D3E-F654-47DE-8EE9-E290338E2315}" sibTransId="{7196CE73-9AD4-4DCF-B961-DCD38E2CB61C}"/>
    <dgm:cxn modelId="{92776DDE-69B1-4242-920A-70F68D917A2C}" srcId="{5B21365C-ED77-4418-81F6-041724BC2CC4}" destId="{D00112B8-7D03-4428-A1F1-ED80B3B057EF}" srcOrd="0" destOrd="0" parTransId="{5748606F-62C7-4BB8-BA1C-EF557F7CB05A}" sibTransId="{48E4FBB5-9C2C-42C1-94C0-EC6E67C8D80E}"/>
    <dgm:cxn modelId="{53AFE5C8-4EAE-4BC3-93F3-23AC32B38970}" type="presOf" srcId="{08285D8F-1DBD-4DED-B17C-842FF2EE21F8}" destId="{0043E6E3-32C1-4C36-B7A9-5859A5577DE1}" srcOrd="0" destOrd="0" presId="urn:microsoft.com/office/officeart/2005/8/layout/hProcess9"/>
    <dgm:cxn modelId="{6CB8893B-CCCC-4B26-AD81-53F3C0C1D606}" type="presOf" srcId="{5D603883-06D8-4ADB-968E-559F08CE7F16}" destId="{F008B74E-AB2E-429F-ACBE-15082DE85AE5}" srcOrd="0" destOrd="0" presId="urn:microsoft.com/office/officeart/2005/8/layout/hProcess9"/>
    <dgm:cxn modelId="{154F7814-925C-4489-AA5C-5FD98D3CE95C}" srcId="{5B21365C-ED77-4418-81F6-041724BC2CC4}" destId="{BC7998D3-49E0-4132-901D-71C78A75684B}" srcOrd="3" destOrd="0" parTransId="{84869C8D-5969-48FA-8AB6-144E8644BF8C}" sibTransId="{C6962A7F-0CCD-432E-803A-992EDC32A397}"/>
    <dgm:cxn modelId="{36A31926-9BFD-44F5-BF06-CF5B32B39790}" type="presOf" srcId="{5B21365C-ED77-4418-81F6-041724BC2CC4}" destId="{2AE93148-A778-428B-9D35-C1C3C2E1B110}" srcOrd="0" destOrd="0" presId="urn:microsoft.com/office/officeart/2005/8/layout/hProcess9"/>
    <dgm:cxn modelId="{5D18D139-8CEB-43E3-85D9-619BBDF52E01}" type="presOf" srcId="{D00112B8-7D03-4428-A1F1-ED80B3B057EF}" destId="{8C30B57C-5657-41C6-9579-458A4428B6CE}" srcOrd="0" destOrd="0" presId="urn:microsoft.com/office/officeart/2005/8/layout/hProcess9"/>
    <dgm:cxn modelId="{26132859-FD5B-4B11-9E33-65637FD42F09}" type="presOf" srcId="{BC7998D3-49E0-4132-901D-71C78A75684B}" destId="{A88FC95E-1058-4E1C-9785-2C4A51C06A83}" srcOrd="0" destOrd="0" presId="urn:microsoft.com/office/officeart/2005/8/layout/hProcess9"/>
    <dgm:cxn modelId="{32DADC34-DD8D-4759-A845-E973060FF56D}" type="presParOf" srcId="{2AE93148-A778-428B-9D35-C1C3C2E1B110}" destId="{AC9858AA-21BF-459E-97F5-C3D0DBC715D0}" srcOrd="0" destOrd="0" presId="urn:microsoft.com/office/officeart/2005/8/layout/hProcess9"/>
    <dgm:cxn modelId="{B957D2D7-3232-41D3-B484-D5D5A2606B43}" type="presParOf" srcId="{2AE93148-A778-428B-9D35-C1C3C2E1B110}" destId="{566F13FB-E219-422F-99D6-9C5928ACB0E9}" srcOrd="1" destOrd="0" presId="urn:microsoft.com/office/officeart/2005/8/layout/hProcess9"/>
    <dgm:cxn modelId="{A6B16BCE-ACA3-4DD8-8C95-6310EFD446A7}" type="presParOf" srcId="{566F13FB-E219-422F-99D6-9C5928ACB0E9}" destId="{8C30B57C-5657-41C6-9579-458A4428B6CE}" srcOrd="0" destOrd="0" presId="urn:microsoft.com/office/officeart/2005/8/layout/hProcess9"/>
    <dgm:cxn modelId="{18ED9514-153B-4500-BCAE-7EE46E9BAD3C}" type="presParOf" srcId="{566F13FB-E219-422F-99D6-9C5928ACB0E9}" destId="{A697BCE5-E968-444F-9FEF-0DAFDD936E68}" srcOrd="1" destOrd="0" presId="urn:microsoft.com/office/officeart/2005/8/layout/hProcess9"/>
    <dgm:cxn modelId="{287DDA67-217C-46A4-B4F3-26F950A78EA2}" type="presParOf" srcId="{566F13FB-E219-422F-99D6-9C5928ACB0E9}" destId="{0043E6E3-32C1-4C36-B7A9-5859A5577DE1}" srcOrd="2" destOrd="0" presId="urn:microsoft.com/office/officeart/2005/8/layout/hProcess9"/>
    <dgm:cxn modelId="{16B3F284-BD92-49A7-90A9-BFBC06266DD6}" type="presParOf" srcId="{566F13FB-E219-422F-99D6-9C5928ACB0E9}" destId="{13E1408E-7760-40D2-824C-FA936C00FCD1}" srcOrd="3" destOrd="0" presId="urn:microsoft.com/office/officeart/2005/8/layout/hProcess9"/>
    <dgm:cxn modelId="{CD9B8544-3430-48CC-83AA-CA1A8B8F33FB}" type="presParOf" srcId="{566F13FB-E219-422F-99D6-9C5928ACB0E9}" destId="{F008B74E-AB2E-429F-ACBE-15082DE85AE5}" srcOrd="4" destOrd="0" presId="urn:microsoft.com/office/officeart/2005/8/layout/hProcess9"/>
    <dgm:cxn modelId="{FA668A71-F44D-4C30-8DCE-C502FB4CE315}" type="presParOf" srcId="{566F13FB-E219-422F-99D6-9C5928ACB0E9}" destId="{3D689F76-EFCD-4D41-8F56-4216492D1213}" srcOrd="5" destOrd="0" presId="urn:microsoft.com/office/officeart/2005/8/layout/hProcess9"/>
    <dgm:cxn modelId="{FEA2E59C-EEA1-4177-9E08-00E2B97D39B8}" type="presParOf" srcId="{566F13FB-E219-422F-99D6-9C5928ACB0E9}" destId="{A88FC95E-1058-4E1C-9785-2C4A51C06A83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FA39D1-E88D-482D-9D5E-20B582BC05A1}" type="doc">
      <dgm:prSet loTypeId="urn:microsoft.com/office/officeart/2005/8/layout/matrix2" loCatId="matrix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CFE768D4-8726-4FE1-AE60-16876C0DC1FD}">
      <dgm:prSet phldrT="[Text]"/>
      <dgm:spPr/>
      <dgm:t>
        <a:bodyPr/>
        <a:lstStyle/>
        <a:p>
          <a:r>
            <a:rPr lang="en-US" dirty="0" smtClean="0"/>
            <a:t>2D circulation</a:t>
          </a:r>
        </a:p>
        <a:p>
          <a:r>
            <a:rPr lang="en-US" dirty="0" smtClean="0"/>
            <a:t>(operational)</a:t>
          </a:r>
          <a:endParaRPr lang="en-US" dirty="0"/>
        </a:p>
      </dgm:t>
    </dgm:pt>
    <dgm:pt modelId="{2DC400A2-4AC7-4290-8BED-1D1A02A809FD}" type="parTrans" cxnId="{9E4B6823-E548-4535-B214-843CBFA0FEAC}">
      <dgm:prSet/>
      <dgm:spPr/>
      <dgm:t>
        <a:bodyPr/>
        <a:lstStyle/>
        <a:p>
          <a:endParaRPr lang="en-US"/>
        </a:p>
      </dgm:t>
    </dgm:pt>
    <dgm:pt modelId="{03C7690F-363F-4B24-B4F4-40BF5FA519C2}" type="sibTrans" cxnId="{9E4B6823-E548-4535-B214-843CBFA0FEAC}">
      <dgm:prSet/>
      <dgm:spPr/>
      <dgm:t>
        <a:bodyPr/>
        <a:lstStyle/>
        <a:p>
          <a:endParaRPr lang="en-US"/>
        </a:p>
      </dgm:t>
    </dgm:pt>
    <dgm:pt modelId="{326C8FD9-DBDE-4F9F-B233-F632B15474E1}">
      <dgm:prSet phldrT="[Text]"/>
      <dgm:spPr/>
      <dgm:t>
        <a:bodyPr/>
        <a:lstStyle/>
        <a:p>
          <a:r>
            <a:rPr lang="en-US" dirty="0" smtClean="0"/>
            <a:t>3D circulation</a:t>
          </a:r>
        </a:p>
        <a:p>
          <a:r>
            <a:rPr lang="en-US" dirty="0" smtClean="0"/>
            <a:t>(release in 1-2 weeks)</a:t>
          </a:r>
          <a:endParaRPr lang="en-US" dirty="0"/>
        </a:p>
      </dgm:t>
    </dgm:pt>
    <dgm:pt modelId="{4C447510-5375-490F-882C-D11B37972C2A}" type="parTrans" cxnId="{CBB74638-09DA-4C95-94A8-9D892773B072}">
      <dgm:prSet/>
      <dgm:spPr/>
      <dgm:t>
        <a:bodyPr/>
        <a:lstStyle/>
        <a:p>
          <a:endParaRPr lang="en-US"/>
        </a:p>
      </dgm:t>
    </dgm:pt>
    <dgm:pt modelId="{DCAC3AF8-4D1C-4F7D-BA1D-BE6FF984213F}" type="sibTrans" cxnId="{CBB74638-09DA-4C95-94A8-9D892773B072}">
      <dgm:prSet/>
      <dgm:spPr/>
      <dgm:t>
        <a:bodyPr/>
        <a:lstStyle/>
        <a:p>
          <a:endParaRPr lang="en-US"/>
        </a:p>
      </dgm:t>
    </dgm:pt>
    <dgm:pt modelId="{3C715F13-8506-4C60-8FA0-34811CF9FCEF}">
      <dgm:prSet phldrT="[Text]"/>
      <dgm:spPr/>
      <dgm:t>
        <a:bodyPr/>
        <a:lstStyle/>
        <a:p>
          <a:r>
            <a:rPr lang="en-US" dirty="0" smtClean="0"/>
            <a:t>2D circulation with waves and currents</a:t>
          </a:r>
        </a:p>
        <a:p>
          <a:r>
            <a:rPr lang="en-US" dirty="0" smtClean="0"/>
            <a:t>(release planned for June)</a:t>
          </a:r>
          <a:endParaRPr lang="en-US" dirty="0"/>
        </a:p>
      </dgm:t>
    </dgm:pt>
    <dgm:pt modelId="{FB220000-BF9C-441B-985F-E979702449D9}" type="parTrans" cxnId="{267F68C9-CC10-48C5-B205-CF739CDD1F29}">
      <dgm:prSet/>
      <dgm:spPr/>
      <dgm:t>
        <a:bodyPr/>
        <a:lstStyle/>
        <a:p>
          <a:endParaRPr lang="en-US"/>
        </a:p>
      </dgm:t>
    </dgm:pt>
    <dgm:pt modelId="{EAAF507F-4EB8-4BE8-A791-26FDABE82967}" type="sibTrans" cxnId="{267F68C9-CC10-48C5-B205-CF739CDD1F29}">
      <dgm:prSet/>
      <dgm:spPr/>
      <dgm:t>
        <a:bodyPr/>
        <a:lstStyle/>
        <a:p>
          <a:endParaRPr lang="en-US"/>
        </a:p>
      </dgm:t>
    </dgm:pt>
    <dgm:pt modelId="{34AA7C5A-25E0-49C0-89F7-596E5B729144}">
      <dgm:prSet phldrT="[Text]"/>
      <dgm:spPr/>
      <dgm:t>
        <a:bodyPr/>
        <a:lstStyle/>
        <a:p>
          <a:r>
            <a:rPr lang="en-US" dirty="0" smtClean="0">
              <a:solidFill>
                <a:schemeClr val="bg1">
                  <a:lumMod val="85000"/>
                </a:schemeClr>
              </a:solidFill>
            </a:rPr>
            <a:t>3D circulation with waves and currents</a:t>
          </a:r>
        </a:p>
        <a:p>
          <a:r>
            <a:rPr lang="en-US" dirty="0" smtClean="0">
              <a:solidFill>
                <a:schemeClr val="bg1">
                  <a:lumMod val="85000"/>
                </a:schemeClr>
              </a:solidFill>
            </a:rPr>
            <a:t>(beyond EOSC-hub)</a:t>
          </a:r>
          <a:endParaRPr lang="en-US" dirty="0">
            <a:solidFill>
              <a:schemeClr val="bg1">
                <a:lumMod val="85000"/>
              </a:schemeClr>
            </a:solidFill>
          </a:endParaRPr>
        </a:p>
      </dgm:t>
    </dgm:pt>
    <dgm:pt modelId="{2AFFB764-F0CB-481F-866A-75C42A3C2813}" type="parTrans" cxnId="{2EA65E23-97B2-4897-8051-B9924218AE1F}">
      <dgm:prSet/>
      <dgm:spPr/>
      <dgm:t>
        <a:bodyPr/>
        <a:lstStyle/>
        <a:p>
          <a:endParaRPr lang="en-US"/>
        </a:p>
      </dgm:t>
    </dgm:pt>
    <dgm:pt modelId="{1F8D607F-FD7E-4C17-928E-E1121F247A1E}" type="sibTrans" cxnId="{2EA65E23-97B2-4897-8051-B9924218AE1F}">
      <dgm:prSet/>
      <dgm:spPr/>
      <dgm:t>
        <a:bodyPr/>
        <a:lstStyle/>
        <a:p>
          <a:endParaRPr lang="en-US"/>
        </a:p>
      </dgm:t>
    </dgm:pt>
    <dgm:pt modelId="{3E5004EC-DD55-425E-AD07-299DE8BEF237}" type="pres">
      <dgm:prSet presAssocID="{E7FA39D1-E88D-482D-9D5E-20B582BC05A1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11BEC1C3-D80A-4627-9A98-F355C29AD931}" type="pres">
      <dgm:prSet presAssocID="{E7FA39D1-E88D-482D-9D5E-20B582BC05A1}" presName="axisShape" presStyleLbl="bgShp" presStyleIdx="0" presStyleCnt="1"/>
      <dgm:spPr/>
    </dgm:pt>
    <dgm:pt modelId="{24ED687F-6016-42DB-9EE9-04A83651616E}" type="pres">
      <dgm:prSet presAssocID="{E7FA39D1-E88D-482D-9D5E-20B582BC05A1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EB6591C3-5321-4A68-A206-68F4B4D3221C}" type="pres">
      <dgm:prSet presAssocID="{E7FA39D1-E88D-482D-9D5E-20B582BC05A1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265CD2F-84FA-4C4D-89BE-3479E3721324}" type="pres">
      <dgm:prSet presAssocID="{E7FA39D1-E88D-482D-9D5E-20B582BC05A1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C40CF2-E416-47F3-B4F0-44183E78F32E}" type="pres">
      <dgm:prSet presAssocID="{E7FA39D1-E88D-482D-9D5E-20B582BC05A1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92970A-741A-4AA9-AB1B-8B36614F658C}" type="presOf" srcId="{34AA7C5A-25E0-49C0-89F7-596E5B729144}" destId="{BBC40CF2-E416-47F3-B4F0-44183E78F32E}" srcOrd="0" destOrd="0" presId="urn:microsoft.com/office/officeart/2005/8/layout/matrix2"/>
    <dgm:cxn modelId="{A306F726-3806-46C3-9BF5-59B5944899B7}" type="presOf" srcId="{326C8FD9-DBDE-4F9F-B233-F632B15474E1}" destId="{EB6591C3-5321-4A68-A206-68F4B4D3221C}" srcOrd="0" destOrd="0" presId="urn:microsoft.com/office/officeart/2005/8/layout/matrix2"/>
    <dgm:cxn modelId="{CBB74638-09DA-4C95-94A8-9D892773B072}" srcId="{E7FA39D1-E88D-482D-9D5E-20B582BC05A1}" destId="{326C8FD9-DBDE-4F9F-B233-F632B15474E1}" srcOrd="1" destOrd="0" parTransId="{4C447510-5375-490F-882C-D11B37972C2A}" sibTransId="{DCAC3AF8-4D1C-4F7D-BA1D-BE6FF984213F}"/>
    <dgm:cxn modelId="{51A99779-F983-4AA5-888E-3E014B7A4662}" type="presOf" srcId="{E7FA39D1-E88D-482D-9D5E-20B582BC05A1}" destId="{3E5004EC-DD55-425E-AD07-299DE8BEF237}" srcOrd="0" destOrd="0" presId="urn:microsoft.com/office/officeart/2005/8/layout/matrix2"/>
    <dgm:cxn modelId="{267F68C9-CC10-48C5-B205-CF739CDD1F29}" srcId="{E7FA39D1-E88D-482D-9D5E-20B582BC05A1}" destId="{3C715F13-8506-4C60-8FA0-34811CF9FCEF}" srcOrd="2" destOrd="0" parTransId="{FB220000-BF9C-441B-985F-E979702449D9}" sibTransId="{EAAF507F-4EB8-4BE8-A791-26FDABE82967}"/>
    <dgm:cxn modelId="{2EA65E23-97B2-4897-8051-B9924218AE1F}" srcId="{E7FA39D1-E88D-482D-9D5E-20B582BC05A1}" destId="{34AA7C5A-25E0-49C0-89F7-596E5B729144}" srcOrd="3" destOrd="0" parTransId="{2AFFB764-F0CB-481F-866A-75C42A3C2813}" sibTransId="{1F8D607F-FD7E-4C17-928E-E1121F247A1E}"/>
    <dgm:cxn modelId="{A54042EF-C164-41AB-A0F3-020FD85158C8}" type="presOf" srcId="{CFE768D4-8726-4FE1-AE60-16876C0DC1FD}" destId="{24ED687F-6016-42DB-9EE9-04A83651616E}" srcOrd="0" destOrd="0" presId="urn:microsoft.com/office/officeart/2005/8/layout/matrix2"/>
    <dgm:cxn modelId="{8D806701-45CA-4E0B-AC1C-642EF08BD9CC}" type="presOf" srcId="{3C715F13-8506-4C60-8FA0-34811CF9FCEF}" destId="{6265CD2F-84FA-4C4D-89BE-3479E3721324}" srcOrd="0" destOrd="0" presId="urn:microsoft.com/office/officeart/2005/8/layout/matrix2"/>
    <dgm:cxn modelId="{9E4B6823-E548-4535-B214-843CBFA0FEAC}" srcId="{E7FA39D1-E88D-482D-9D5E-20B582BC05A1}" destId="{CFE768D4-8726-4FE1-AE60-16876C0DC1FD}" srcOrd="0" destOrd="0" parTransId="{2DC400A2-4AC7-4290-8BED-1D1A02A809FD}" sibTransId="{03C7690F-363F-4B24-B4F4-40BF5FA519C2}"/>
    <dgm:cxn modelId="{B6E7843E-ED64-4AEC-B544-2B7273ED9225}" type="presParOf" srcId="{3E5004EC-DD55-425E-AD07-299DE8BEF237}" destId="{11BEC1C3-D80A-4627-9A98-F355C29AD931}" srcOrd="0" destOrd="0" presId="urn:microsoft.com/office/officeart/2005/8/layout/matrix2"/>
    <dgm:cxn modelId="{0FD80D78-4C79-4641-8724-541CE64C9300}" type="presParOf" srcId="{3E5004EC-DD55-425E-AD07-299DE8BEF237}" destId="{24ED687F-6016-42DB-9EE9-04A83651616E}" srcOrd="1" destOrd="0" presId="urn:microsoft.com/office/officeart/2005/8/layout/matrix2"/>
    <dgm:cxn modelId="{80732581-2C1D-41A5-BA53-6B8A2C55352E}" type="presParOf" srcId="{3E5004EC-DD55-425E-AD07-299DE8BEF237}" destId="{EB6591C3-5321-4A68-A206-68F4B4D3221C}" srcOrd="2" destOrd="0" presId="urn:microsoft.com/office/officeart/2005/8/layout/matrix2"/>
    <dgm:cxn modelId="{C363A89B-7334-422D-ADC1-86179CA63B7C}" type="presParOf" srcId="{3E5004EC-DD55-425E-AD07-299DE8BEF237}" destId="{6265CD2F-84FA-4C4D-89BE-3479E3721324}" srcOrd="3" destOrd="0" presId="urn:microsoft.com/office/officeart/2005/8/layout/matrix2"/>
    <dgm:cxn modelId="{36682552-4BF5-4F91-95DA-935E13495F7E}" type="presParOf" srcId="{3E5004EC-DD55-425E-AD07-299DE8BEF237}" destId="{BBC40CF2-E416-47F3-B4F0-44183E78F32E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9858AA-21BF-459E-97F5-C3D0DBC715D0}">
      <dsp:nvSpPr>
        <dsp:cNvPr id="0" name=""/>
        <dsp:cNvSpPr/>
      </dsp:nvSpPr>
      <dsp:spPr>
        <a:xfrm>
          <a:off x="886370" y="0"/>
          <a:ext cx="9794663" cy="4854575"/>
        </a:xfrm>
        <a:prstGeom prst="rightArrow">
          <a:avLst/>
        </a:prstGeom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0" scaled="1"/>
          <a:tileRect/>
        </a:gra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30B57C-5657-41C6-9579-458A4428B6CE}">
      <dsp:nvSpPr>
        <dsp:cNvPr id="0" name=""/>
        <dsp:cNvSpPr/>
      </dsp:nvSpPr>
      <dsp:spPr>
        <a:xfrm>
          <a:off x="4219" y="1456372"/>
          <a:ext cx="2548817" cy="194183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 smtClean="0">
              <a:solidFill>
                <a:schemeClr val="bg1"/>
              </a:solidFill>
            </a:rPr>
            <a:t>Forcings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99011" y="1551164"/>
        <a:ext cx="2359233" cy="1752246"/>
      </dsp:txXfrm>
    </dsp:sp>
    <dsp:sp modelId="{0043E6E3-32C1-4C36-B7A9-5859A5577DE1}">
      <dsp:nvSpPr>
        <dsp:cNvPr id="0" name=""/>
        <dsp:cNvSpPr/>
      </dsp:nvSpPr>
      <dsp:spPr>
        <a:xfrm>
          <a:off x="2977840" y="1456372"/>
          <a:ext cx="2548817" cy="1941830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 err="1" smtClean="0">
              <a:solidFill>
                <a:schemeClr val="bg1"/>
              </a:solidFill>
            </a:rPr>
            <a:t>Operational</a:t>
          </a:r>
          <a:r>
            <a:rPr lang="pt-PT" sz="1600" kern="1200" dirty="0" smtClean="0">
              <a:solidFill>
                <a:schemeClr val="bg1"/>
              </a:solidFill>
            </a:rPr>
            <a:t> </a:t>
          </a:r>
          <a:r>
            <a:rPr lang="pt-PT" sz="1600" kern="1200" dirty="0" err="1" smtClean="0">
              <a:solidFill>
                <a:schemeClr val="bg1"/>
              </a:solidFill>
            </a:rPr>
            <a:t>forecasts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3072632" y="1551164"/>
        <a:ext cx="2359233" cy="1752246"/>
      </dsp:txXfrm>
    </dsp:sp>
    <dsp:sp modelId="{F008B74E-AB2E-429F-ACBE-15082DE85AE5}">
      <dsp:nvSpPr>
        <dsp:cNvPr id="0" name=""/>
        <dsp:cNvSpPr/>
      </dsp:nvSpPr>
      <dsp:spPr>
        <a:xfrm>
          <a:off x="5951461" y="1456372"/>
          <a:ext cx="2593830" cy="1941830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 err="1" smtClean="0">
              <a:solidFill>
                <a:schemeClr val="bg1"/>
              </a:solidFill>
            </a:rPr>
            <a:t>Post-processing</a:t>
          </a:r>
          <a:r>
            <a:rPr lang="pt-PT" sz="1600" kern="1200" dirty="0" smtClean="0">
              <a:solidFill>
                <a:schemeClr val="bg1"/>
              </a:solidFill>
            </a:rPr>
            <a:t> </a:t>
          </a:r>
          <a:r>
            <a:rPr lang="pt-PT" sz="1600" kern="1200" dirty="0" err="1" smtClean="0">
              <a:solidFill>
                <a:schemeClr val="bg1"/>
              </a:solidFill>
            </a:rPr>
            <a:t>and</a:t>
          </a:r>
          <a:r>
            <a:rPr lang="pt-PT" sz="1600" kern="1200" dirty="0" smtClean="0">
              <a:solidFill>
                <a:schemeClr val="bg1"/>
              </a:solidFill>
            </a:rPr>
            <a:t> </a:t>
          </a:r>
          <a:r>
            <a:rPr lang="pt-PT" sz="1600" kern="1200" dirty="0" err="1" smtClean="0">
              <a:solidFill>
                <a:schemeClr val="bg1"/>
              </a:solidFill>
            </a:rPr>
            <a:t>archiving</a:t>
          </a:r>
          <a:endParaRPr lang="en-US" sz="1600" kern="1200" dirty="0">
            <a:solidFill>
              <a:schemeClr val="bg1"/>
            </a:solidFill>
          </a:endParaRPr>
        </a:p>
      </dsp:txBody>
      <dsp:txXfrm>
        <a:off x="6046253" y="1551164"/>
        <a:ext cx="2404246" cy="1752246"/>
      </dsp:txXfrm>
    </dsp:sp>
    <dsp:sp modelId="{A88FC95E-1058-4E1C-9785-2C4A51C06A83}">
      <dsp:nvSpPr>
        <dsp:cNvPr id="0" name=""/>
        <dsp:cNvSpPr/>
      </dsp:nvSpPr>
      <dsp:spPr>
        <a:xfrm>
          <a:off x="8970095" y="1456372"/>
          <a:ext cx="2548817" cy="194183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6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Visualization</a:t>
          </a:r>
          <a:r>
            <a:rPr lang="pt-PT" sz="16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pt-PT" sz="16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and</a:t>
          </a:r>
          <a:r>
            <a:rPr lang="pt-PT" sz="16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pt-PT" sz="16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comparison</a:t>
          </a:r>
          <a:r>
            <a:rPr lang="pt-PT" sz="16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pt-PT" sz="16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with</a:t>
          </a:r>
          <a:r>
            <a:rPr lang="pt-PT" sz="16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real-time data</a:t>
          </a:r>
          <a:endParaRPr lang="en-US" sz="16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9064887" y="1551164"/>
        <a:ext cx="2359233" cy="17522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EC1C3-D80A-4627-9A98-F355C29AD931}">
      <dsp:nvSpPr>
        <dsp:cNvPr id="0" name=""/>
        <dsp:cNvSpPr/>
      </dsp:nvSpPr>
      <dsp:spPr>
        <a:xfrm>
          <a:off x="3333750" y="0"/>
          <a:ext cx="4854575" cy="4854575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ED687F-6016-42DB-9EE9-04A83651616E}">
      <dsp:nvSpPr>
        <dsp:cNvPr id="0" name=""/>
        <dsp:cNvSpPr/>
      </dsp:nvSpPr>
      <dsp:spPr>
        <a:xfrm>
          <a:off x="3649297" y="315547"/>
          <a:ext cx="1941830" cy="194183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2D circulation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(operational)</a:t>
          </a:r>
          <a:endParaRPr lang="en-US" sz="1800" kern="1200" dirty="0"/>
        </a:p>
      </dsp:txBody>
      <dsp:txXfrm>
        <a:off x="3744089" y="410339"/>
        <a:ext cx="1752246" cy="1752246"/>
      </dsp:txXfrm>
    </dsp:sp>
    <dsp:sp modelId="{EB6591C3-5321-4A68-A206-68F4B4D3221C}">
      <dsp:nvSpPr>
        <dsp:cNvPr id="0" name=""/>
        <dsp:cNvSpPr/>
      </dsp:nvSpPr>
      <dsp:spPr>
        <a:xfrm>
          <a:off x="5930947" y="315547"/>
          <a:ext cx="1941830" cy="1941830"/>
        </a:xfrm>
        <a:prstGeom prst="roundRect">
          <a:avLst/>
        </a:prstGeom>
        <a:solidFill>
          <a:schemeClr val="accent1">
            <a:shade val="80000"/>
            <a:hueOff val="48478"/>
            <a:satOff val="-16924"/>
            <a:lumOff val="1304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3D circulation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(release in 1-2 weeks)</a:t>
          </a:r>
          <a:endParaRPr lang="en-US" sz="1800" kern="1200" dirty="0"/>
        </a:p>
      </dsp:txBody>
      <dsp:txXfrm>
        <a:off x="6025739" y="410339"/>
        <a:ext cx="1752246" cy="1752246"/>
      </dsp:txXfrm>
    </dsp:sp>
    <dsp:sp modelId="{6265CD2F-84FA-4C4D-89BE-3479E3721324}">
      <dsp:nvSpPr>
        <dsp:cNvPr id="0" name=""/>
        <dsp:cNvSpPr/>
      </dsp:nvSpPr>
      <dsp:spPr>
        <a:xfrm>
          <a:off x="3649297" y="2597197"/>
          <a:ext cx="1941830" cy="1941830"/>
        </a:xfrm>
        <a:prstGeom prst="roundRect">
          <a:avLst/>
        </a:prstGeom>
        <a:solidFill>
          <a:schemeClr val="accent1">
            <a:shade val="80000"/>
            <a:hueOff val="96956"/>
            <a:satOff val="-33848"/>
            <a:lumOff val="2609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2D circulation with waves and currents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(release planned for June)</a:t>
          </a:r>
          <a:endParaRPr lang="en-US" sz="1800" kern="1200" dirty="0"/>
        </a:p>
      </dsp:txBody>
      <dsp:txXfrm>
        <a:off x="3744089" y="2691989"/>
        <a:ext cx="1752246" cy="1752246"/>
      </dsp:txXfrm>
    </dsp:sp>
    <dsp:sp modelId="{BBC40CF2-E416-47F3-B4F0-44183E78F32E}">
      <dsp:nvSpPr>
        <dsp:cNvPr id="0" name=""/>
        <dsp:cNvSpPr/>
      </dsp:nvSpPr>
      <dsp:spPr>
        <a:xfrm>
          <a:off x="5930947" y="2597197"/>
          <a:ext cx="1941830" cy="1941830"/>
        </a:xfrm>
        <a:prstGeom prst="roundRect">
          <a:avLst/>
        </a:prstGeom>
        <a:solidFill>
          <a:schemeClr val="accent1">
            <a:shade val="80000"/>
            <a:hueOff val="145434"/>
            <a:satOff val="-50772"/>
            <a:lumOff val="391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>
                  <a:lumMod val="85000"/>
                </a:schemeClr>
              </a:solidFill>
            </a:rPr>
            <a:t>3D circulation with waves and currents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>
                  <a:lumMod val="85000"/>
                </a:schemeClr>
              </a:solidFill>
            </a:rPr>
            <a:t>(beyond EOSC-hub)</a:t>
          </a:r>
          <a:endParaRPr lang="en-US" sz="1800" kern="1200" dirty="0">
            <a:solidFill>
              <a:schemeClr val="bg1">
                <a:lumMod val="85000"/>
              </a:schemeClr>
            </a:solidFill>
          </a:endParaRPr>
        </a:p>
      </dsp:txBody>
      <dsp:txXfrm>
        <a:off x="6025739" y="2691989"/>
        <a:ext cx="1752246" cy="17522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858CEE-81EB-44FD-96A5-EC8E9A3EEC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06C995-3150-46D5-8652-A3F1B7DFBF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DF400-AF8F-46F3-A516-4D72EE0ED80B}" type="datetimeFigureOut">
              <a:rPr lang="en-GB" smtClean="0"/>
              <a:t>15/04/2019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FC63A5-05B4-48B1-8024-437B84EDEF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814F89-CD0B-4549-AE0A-5F2F1D3DA9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3B65D-61F5-4600-A226-9142CB3199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963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16906-B6A1-4E52-BE69-9D249F819B11}" type="datetimeFigureOut">
              <a:rPr lang="it-IT" smtClean="0"/>
              <a:t>15/04/2019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48A20-7C99-4A4D-BF06-6E8ADEA4D03E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84966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48A20-7C99-4A4D-BF06-6E8ADEA4D03E}" type="slidenum">
              <a:rPr lang="it-IT" smtClean="0"/>
              <a:t>18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3330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_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04E82C1C-60FB-2F41-A35A-E9EB596745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500" y="4877732"/>
            <a:ext cx="636044" cy="578959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C95AC5E-022A-794A-B33A-6292101788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857" y="5260744"/>
            <a:ext cx="667687" cy="633228"/>
          </a:xfrm>
          <a:prstGeom prst="rect">
            <a:avLst/>
          </a:prstGeom>
        </p:spPr>
      </p:pic>
      <p:sp>
        <p:nvSpPr>
          <p:cNvPr id="12" name="Rettangolo 11"/>
          <p:cNvSpPr/>
          <p:nvPr userDrawn="1"/>
        </p:nvSpPr>
        <p:spPr>
          <a:xfrm>
            <a:off x="1007436" y="6381328"/>
            <a:ext cx="110412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noProof="0" dirty="0"/>
              <a:t>EOSC-hub receives funding from the European Union’s Horizon 2020 research and innovation programme under grant agreement No. 777536.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3DC374C-3088-4AC9-9030-20959266C273}"/>
              </a:ext>
            </a:extLst>
          </p:cNvPr>
          <p:cNvSpPr txBox="1"/>
          <p:nvPr userDrawn="1"/>
        </p:nvSpPr>
        <p:spPr>
          <a:xfrm>
            <a:off x="1976601" y="4989075"/>
            <a:ext cx="1552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solidFill>
                  <a:srgbClr val="1C3046"/>
                </a:solidFill>
                <a:ea typeface="Source Sans Pro" charset="0"/>
                <a:cs typeface="Source Sans Pro" charset="0"/>
              </a:rPr>
              <a:t>eosc-hub.eu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4785B6D-81EF-4C62-AB07-6BE079FA42A0}"/>
              </a:ext>
            </a:extLst>
          </p:cNvPr>
          <p:cNvSpPr txBox="1"/>
          <p:nvPr userDrawn="1"/>
        </p:nvSpPr>
        <p:spPr>
          <a:xfrm>
            <a:off x="1937698" y="5375344"/>
            <a:ext cx="1624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solidFill>
                  <a:srgbClr val="1C3046"/>
                </a:solidFill>
                <a:ea typeface="Source Sans Pro" charset="0"/>
                <a:cs typeface="Source Sans Pro" charset="0"/>
              </a:rPr>
              <a:t>@</a:t>
            </a:r>
            <a:r>
              <a:rPr lang="en-GB" sz="2000" dirty="0" err="1">
                <a:solidFill>
                  <a:srgbClr val="1C3046"/>
                </a:solidFill>
                <a:ea typeface="Source Sans Pro" charset="0"/>
                <a:cs typeface="Source Sans Pro" charset="0"/>
              </a:rPr>
              <a:t>EOSC_eu</a:t>
            </a:r>
            <a:endParaRPr lang="en-GB" sz="2000" dirty="0">
              <a:solidFill>
                <a:srgbClr val="1C3046"/>
              </a:solidFill>
              <a:ea typeface="Source Sans Pro" charset="0"/>
              <a:cs typeface="Source Sans Pro" charset="0"/>
            </a:endParaRPr>
          </a:p>
        </p:txBody>
      </p:sp>
      <p:cxnSp>
        <p:nvCxnSpPr>
          <p:cNvPr id="17" name="Connettore 1 13">
            <a:extLst>
              <a:ext uri="{FF2B5EF4-FFF2-40B4-BE49-F238E27FC236}">
                <a16:creationId xmlns:a16="http://schemas.microsoft.com/office/drawing/2014/main" id="{F69445E9-7340-45CD-BA5C-39E3176D3686}"/>
              </a:ext>
            </a:extLst>
          </p:cNvPr>
          <p:cNvCxnSpPr>
            <a:cxnSpLocks/>
          </p:cNvCxnSpPr>
          <p:nvPr userDrawn="1"/>
        </p:nvCxnSpPr>
        <p:spPr>
          <a:xfrm>
            <a:off x="1559496" y="4725144"/>
            <a:ext cx="1872208" cy="0"/>
          </a:xfrm>
          <a:prstGeom prst="line">
            <a:avLst/>
          </a:prstGeom>
          <a:ln>
            <a:solidFill>
              <a:srgbClr val="1C30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magine 18">
            <a:extLst>
              <a:ext uri="{FF2B5EF4-FFF2-40B4-BE49-F238E27FC236}">
                <a16:creationId xmlns:a16="http://schemas.microsoft.com/office/drawing/2014/main" id="{C948B22F-CB4B-4782-A3F9-C6957124353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6371133"/>
            <a:ext cx="422176" cy="282000"/>
          </a:xfrm>
          <a:prstGeom prst="rect">
            <a:avLst/>
          </a:prstGeom>
        </p:spPr>
      </p:pic>
      <p:pic>
        <p:nvPicPr>
          <p:cNvPr id="10" name="Immagine 17">
            <a:extLst>
              <a:ext uri="{FF2B5EF4-FFF2-40B4-BE49-F238E27FC236}">
                <a16:creationId xmlns:a16="http://schemas.microsoft.com/office/drawing/2014/main" id="{A50D8F3A-6062-4F89-B9DC-F39963F90FF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879" y="2401530"/>
            <a:ext cx="4916162" cy="12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0110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ntro_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 userDrawn="1"/>
        </p:nvSpPr>
        <p:spPr>
          <a:xfrm>
            <a:off x="1007436" y="6381328"/>
            <a:ext cx="1104122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noProof="0" dirty="0"/>
              <a:t>EOSC-hub receives funding from the European Union’s Horizon 2020 research and innovation programme under grant agreement No. 777536.</a:t>
            </a:r>
          </a:p>
        </p:txBody>
      </p:sp>
      <p:grpSp>
        <p:nvGrpSpPr>
          <p:cNvPr id="2" name="Group 1"/>
          <p:cNvGrpSpPr/>
          <p:nvPr userDrawn="1"/>
        </p:nvGrpSpPr>
        <p:grpSpPr>
          <a:xfrm>
            <a:off x="304800" y="5212500"/>
            <a:ext cx="2238833" cy="1168828"/>
            <a:chOff x="1323857" y="4725144"/>
            <a:chExt cx="2238833" cy="1168828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04E82C1C-60FB-2F41-A35A-E9EB5967457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5500" y="4877732"/>
              <a:ext cx="636044" cy="578959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8C95AC5E-022A-794A-B33A-6292101788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3857" y="5260744"/>
              <a:ext cx="667687" cy="633228"/>
            </a:xfrm>
            <a:prstGeom prst="rect">
              <a:avLst/>
            </a:prstGeom>
          </p:spPr>
        </p:pic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D3DC374C-3088-4AC9-9030-20959266C273}"/>
                </a:ext>
              </a:extLst>
            </p:cNvPr>
            <p:cNvSpPr txBox="1"/>
            <p:nvPr userDrawn="1"/>
          </p:nvSpPr>
          <p:spPr>
            <a:xfrm>
              <a:off x="1976601" y="4989075"/>
              <a:ext cx="15529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2000" dirty="0">
                  <a:solidFill>
                    <a:srgbClr val="1C3046"/>
                  </a:solidFill>
                  <a:ea typeface="Source Sans Pro" charset="0"/>
                  <a:cs typeface="Source Sans Pro" charset="0"/>
                </a:rPr>
                <a:t>eosc-hub.eu</a:t>
              </a:r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D4785B6D-81EF-4C62-AB07-6BE079FA42A0}"/>
                </a:ext>
              </a:extLst>
            </p:cNvPr>
            <p:cNvSpPr txBox="1"/>
            <p:nvPr userDrawn="1"/>
          </p:nvSpPr>
          <p:spPr>
            <a:xfrm>
              <a:off x="1937698" y="5375344"/>
              <a:ext cx="16249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2000" dirty="0">
                  <a:solidFill>
                    <a:srgbClr val="1C3046"/>
                  </a:solidFill>
                  <a:ea typeface="Source Sans Pro" charset="0"/>
                  <a:cs typeface="Source Sans Pro" charset="0"/>
                </a:rPr>
                <a:t>@</a:t>
              </a:r>
              <a:r>
                <a:rPr lang="en-GB" sz="2000" dirty="0" err="1">
                  <a:solidFill>
                    <a:srgbClr val="1C3046"/>
                  </a:solidFill>
                  <a:ea typeface="Source Sans Pro" charset="0"/>
                  <a:cs typeface="Source Sans Pro" charset="0"/>
                </a:rPr>
                <a:t>EOSC_eu</a:t>
              </a:r>
              <a:endParaRPr lang="en-GB" sz="2000" dirty="0">
                <a:solidFill>
                  <a:srgbClr val="1C3046"/>
                </a:solidFill>
                <a:ea typeface="Source Sans Pro" charset="0"/>
                <a:cs typeface="Source Sans Pro" charset="0"/>
              </a:endParaRPr>
            </a:p>
          </p:txBody>
        </p:sp>
        <p:cxnSp>
          <p:nvCxnSpPr>
            <p:cNvPr id="17" name="Connettore 1 13">
              <a:extLst>
                <a:ext uri="{FF2B5EF4-FFF2-40B4-BE49-F238E27FC236}">
                  <a16:creationId xmlns:a16="http://schemas.microsoft.com/office/drawing/2014/main" id="{F69445E9-7340-45CD-BA5C-39E3176D368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59496" y="4725144"/>
              <a:ext cx="1872208" cy="0"/>
            </a:xfrm>
            <a:prstGeom prst="line">
              <a:avLst/>
            </a:prstGeom>
            <a:ln>
              <a:solidFill>
                <a:srgbClr val="1C304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Immagine 17">
            <a:extLst>
              <a:ext uri="{FF2B5EF4-FFF2-40B4-BE49-F238E27FC236}">
                <a16:creationId xmlns:a16="http://schemas.microsoft.com/office/drawing/2014/main" id="{A50D8F3A-6062-4F89-B9DC-F39963F90FF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879" y="2401530"/>
            <a:ext cx="4916162" cy="1224125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C948B22F-CB4B-4782-A3F9-C6957124353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6371133"/>
            <a:ext cx="422176" cy="28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084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3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742950" indent="-285750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1143000" indent="-22860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  <a:p>
            <a:pPr lvl="4"/>
            <a:endParaRPr lang="en-GB" noProof="0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6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ttangolo 14"/>
          <p:cNvSpPr>
            <a:spLocks/>
          </p:cNvSpPr>
          <p:nvPr userDrawn="1"/>
        </p:nvSpPr>
        <p:spPr>
          <a:xfrm>
            <a:off x="4152612" y="0"/>
            <a:ext cx="1511361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9" name="Rettangolo 18"/>
          <p:cNvSpPr>
            <a:spLocks/>
          </p:cNvSpPr>
          <p:nvPr userDrawn="1"/>
        </p:nvSpPr>
        <p:spPr>
          <a:xfrm>
            <a:off x="7920205" y="0"/>
            <a:ext cx="4223295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0" name="Rettangolo 19"/>
          <p:cNvSpPr>
            <a:spLocks/>
          </p:cNvSpPr>
          <p:nvPr userDrawn="1"/>
        </p:nvSpPr>
        <p:spPr>
          <a:xfrm>
            <a:off x="11202275" y="0"/>
            <a:ext cx="996844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5" name="Rettangolo 24"/>
          <p:cNvSpPr>
            <a:spLocks/>
          </p:cNvSpPr>
          <p:nvPr userDrawn="1"/>
        </p:nvSpPr>
        <p:spPr>
          <a:xfrm>
            <a:off x="2543607" y="0"/>
            <a:ext cx="1354740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9552385" y="0"/>
            <a:ext cx="1738195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6960098" y="0"/>
            <a:ext cx="1523817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8" name="Rettangolo 27"/>
          <p:cNvSpPr>
            <a:spLocks/>
          </p:cNvSpPr>
          <p:nvPr userDrawn="1"/>
        </p:nvSpPr>
        <p:spPr>
          <a:xfrm>
            <a:off x="1701959" y="-2"/>
            <a:ext cx="841647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9" name="Rettangolo 28"/>
          <p:cNvSpPr>
            <a:spLocks/>
          </p:cNvSpPr>
          <p:nvPr userDrawn="1"/>
        </p:nvSpPr>
        <p:spPr>
          <a:xfrm>
            <a:off x="857970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0" name="Rettangolo 29"/>
          <p:cNvSpPr>
            <a:spLocks/>
          </p:cNvSpPr>
          <p:nvPr userDrawn="1"/>
        </p:nvSpPr>
        <p:spPr>
          <a:xfrm>
            <a:off x="3454402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5663973" y="0"/>
            <a:ext cx="1403313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2" name="Rettangolo 31"/>
          <p:cNvSpPr>
            <a:spLocks/>
          </p:cNvSpPr>
          <p:nvPr userDrawn="1"/>
        </p:nvSpPr>
        <p:spPr>
          <a:xfrm>
            <a:off x="9810659" y="0"/>
            <a:ext cx="221780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1" y="-2"/>
            <a:ext cx="858151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pic>
        <p:nvPicPr>
          <p:cNvPr id="35" name="Immagine 34">
            <a:extLst>
              <a:ext uri="{FF2B5EF4-FFF2-40B4-BE49-F238E27FC236}">
                <a16:creationId xmlns:a16="http://schemas.microsoft.com/office/drawing/2014/main" id="{2C34C010-9376-654D-A867-B52581D105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0788"/>
            <a:ext cx="2808312" cy="754672"/>
          </a:xfrm>
          <a:prstGeom prst="rect">
            <a:avLst/>
          </a:prstGeom>
        </p:spPr>
      </p:pic>
      <p:sp>
        <p:nvSpPr>
          <p:cNvPr id="36" name="Titolo 1">
            <a:extLst>
              <a:ext uri="{FF2B5EF4-FFF2-40B4-BE49-F238E27FC236}">
                <a16:creationId xmlns:a16="http://schemas.microsoft.com/office/drawing/2014/main" id="{8EE9D5C5-08C8-6140-AB11-2D51ABF792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0977" y="188640"/>
            <a:ext cx="8640960" cy="537716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2AAEFF27-5769-49CA-8573-C39C406AF32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826217"/>
            <a:ext cx="12192000" cy="3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3827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/>
          <p:cNvSpPr>
            <a:spLocks/>
          </p:cNvSpPr>
          <p:nvPr userDrawn="1"/>
        </p:nvSpPr>
        <p:spPr>
          <a:xfrm>
            <a:off x="4152612" y="0"/>
            <a:ext cx="1511361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2" name="Rettangolo 21"/>
          <p:cNvSpPr>
            <a:spLocks/>
          </p:cNvSpPr>
          <p:nvPr userDrawn="1"/>
        </p:nvSpPr>
        <p:spPr>
          <a:xfrm>
            <a:off x="7920205" y="0"/>
            <a:ext cx="4223295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4" name="Rettangolo 23"/>
          <p:cNvSpPr>
            <a:spLocks/>
          </p:cNvSpPr>
          <p:nvPr userDrawn="1"/>
        </p:nvSpPr>
        <p:spPr>
          <a:xfrm>
            <a:off x="11202275" y="0"/>
            <a:ext cx="996844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5" name="Rettangolo 24"/>
          <p:cNvSpPr>
            <a:spLocks/>
          </p:cNvSpPr>
          <p:nvPr userDrawn="1"/>
        </p:nvSpPr>
        <p:spPr>
          <a:xfrm>
            <a:off x="2543607" y="0"/>
            <a:ext cx="1354740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9552385" y="0"/>
            <a:ext cx="1738195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6960098" y="0"/>
            <a:ext cx="1523817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8" name="Rettangolo 27"/>
          <p:cNvSpPr>
            <a:spLocks/>
          </p:cNvSpPr>
          <p:nvPr userDrawn="1"/>
        </p:nvSpPr>
        <p:spPr>
          <a:xfrm>
            <a:off x="1701959" y="-2"/>
            <a:ext cx="841647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9" name="Rettangolo 28"/>
          <p:cNvSpPr>
            <a:spLocks/>
          </p:cNvSpPr>
          <p:nvPr userDrawn="1"/>
        </p:nvSpPr>
        <p:spPr>
          <a:xfrm>
            <a:off x="857970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0" name="Rettangolo 29"/>
          <p:cNvSpPr>
            <a:spLocks/>
          </p:cNvSpPr>
          <p:nvPr userDrawn="1"/>
        </p:nvSpPr>
        <p:spPr>
          <a:xfrm>
            <a:off x="3454402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5663973" y="0"/>
            <a:ext cx="1403313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2" name="Rettangolo 31"/>
          <p:cNvSpPr>
            <a:spLocks/>
          </p:cNvSpPr>
          <p:nvPr userDrawn="1"/>
        </p:nvSpPr>
        <p:spPr>
          <a:xfrm>
            <a:off x="9810659" y="0"/>
            <a:ext cx="221780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1" y="-2"/>
            <a:ext cx="858151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7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cxnSp>
        <p:nvCxnSpPr>
          <p:cNvPr id="38" name="Connettore 1 37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6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" name="Immagine 40">
            <a:extLst>
              <a:ext uri="{FF2B5EF4-FFF2-40B4-BE49-F238E27FC236}">
                <a16:creationId xmlns:a16="http://schemas.microsoft.com/office/drawing/2014/main" id="{2C34C010-9376-654D-A867-B52581D105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0788"/>
            <a:ext cx="2808312" cy="754672"/>
          </a:xfrm>
          <a:prstGeom prst="rect">
            <a:avLst/>
          </a:prstGeom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id="{DC876967-883E-418D-B4C9-65119C6FA4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826217"/>
            <a:ext cx="12192000" cy="31783"/>
          </a:xfrm>
          <a:prstGeom prst="rect">
            <a:avLst/>
          </a:prstGeom>
        </p:spPr>
      </p:pic>
      <p:sp>
        <p:nvSpPr>
          <p:cNvPr id="42" name="Titolo 1">
            <a:extLst>
              <a:ext uri="{FF2B5EF4-FFF2-40B4-BE49-F238E27FC236}">
                <a16:creationId xmlns:a16="http://schemas.microsoft.com/office/drawing/2014/main" id="{AE87A924-9A41-49C3-B3AA-B18C27B82E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0977" y="188640"/>
            <a:ext cx="8640960" cy="537716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1809832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3F6A26B-5B89-2345-84B7-67F14B7446D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5360" y="1293223"/>
            <a:ext cx="5664629" cy="47949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742950" indent="-285750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1143000" indent="-22860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/>
              <a:t>Click here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A9C6E97-D6ED-C742-B3BF-F3C7F85504A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92012" y="1293223"/>
            <a:ext cx="5664629" cy="479499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742950" indent="-285750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1143000" indent="-22860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3716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82880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/>
              <a:t>Click here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endParaRPr lang="en-GB" noProof="0"/>
          </a:p>
          <a:p>
            <a:pPr lvl="4"/>
            <a:endParaRPr lang="en-GB" noProof="0"/>
          </a:p>
          <a:p>
            <a:pPr lvl="4"/>
            <a:endParaRPr lang="en-GB" noProof="0"/>
          </a:p>
          <a:p>
            <a:pPr lvl="4"/>
            <a:endParaRPr lang="en-GB" noProof="0"/>
          </a:p>
          <a:p>
            <a:pPr lvl="4"/>
            <a:endParaRPr lang="en-GB" noProof="0"/>
          </a:p>
          <a:p>
            <a:pPr lvl="4"/>
            <a:endParaRPr lang="en-GB" noProof="0"/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4152612" y="0"/>
            <a:ext cx="1511361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7920205" y="0"/>
            <a:ext cx="4223295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8" name="Rettangolo 27"/>
          <p:cNvSpPr>
            <a:spLocks/>
          </p:cNvSpPr>
          <p:nvPr userDrawn="1"/>
        </p:nvSpPr>
        <p:spPr>
          <a:xfrm>
            <a:off x="11202275" y="0"/>
            <a:ext cx="996844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29" name="Rettangolo 28"/>
          <p:cNvSpPr>
            <a:spLocks/>
          </p:cNvSpPr>
          <p:nvPr userDrawn="1"/>
        </p:nvSpPr>
        <p:spPr>
          <a:xfrm>
            <a:off x="2543607" y="0"/>
            <a:ext cx="1354740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0" name="Rettangolo 29"/>
          <p:cNvSpPr>
            <a:spLocks/>
          </p:cNvSpPr>
          <p:nvPr userDrawn="1"/>
        </p:nvSpPr>
        <p:spPr>
          <a:xfrm>
            <a:off x="9552385" y="0"/>
            <a:ext cx="1738195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6960098" y="0"/>
            <a:ext cx="1523817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2" name="Rettangolo 31"/>
          <p:cNvSpPr>
            <a:spLocks/>
          </p:cNvSpPr>
          <p:nvPr userDrawn="1"/>
        </p:nvSpPr>
        <p:spPr>
          <a:xfrm>
            <a:off x="1701959" y="-2"/>
            <a:ext cx="841647" cy="36000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857970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4" name="Rettangolo 33"/>
          <p:cNvSpPr>
            <a:spLocks/>
          </p:cNvSpPr>
          <p:nvPr userDrawn="1"/>
        </p:nvSpPr>
        <p:spPr>
          <a:xfrm>
            <a:off x="3454402" y="0"/>
            <a:ext cx="854092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5" name="Rettangolo 34"/>
          <p:cNvSpPr>
            <a:spLocks/>
          </p:cNvSpPr>
          <p:nvPr userDrawn="1"/>
        </p:nvSpPr>
        <p:spPr>
          <a:xfrm>
            <a:off x="5663973" y="0"/>
            <a:ext cx="1403313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6" name="Rettangolo 35"/>
          <p:cNvSpPr>
            <a:spLocks/>
          </p:cNvSpPr>
          <p:nvPr userDrawn="1"/>
        </p:nvSpPr>
        <p:spPr>
          <a:xfrm>
            <a:off x="9810659" y="0"/>
            <a:ext cx="221780" cy="36000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37" name="Rettangolo 36"/>
          <p:cNvSpPr>
            <a:spLocks/>
          </p:cNvSpPr>
          <p:nvPr userDrawn="1"/>
        </p:nvSpPr>
        <p:spPr>
          <a:xfrm>
            <a:off x="-181" y="-2"/>
            <a:ext cx="858151" cy="36000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40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endParaRPr lang="en-US" dirty="0"/>
          </a:p>
        </p:txBody>
      </p:sp>
      <p:cxnSp>
        <p:nvCxnSpPr>
          <p:cNvPr id="41" name="Connettore 1 40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6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" name="Immagine 43">
            <a:extLst>
              <a:ext uri="{FF2B5EF4-FFF2-40B4-BE49-F238E27FC236}">
                <a16:creationId xmlns:a16="http://schemas.microsoft.com/office/drawing/2014/main" id="{2C34C010-9376-654D-A867-B52581D105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20788"/>
            <a:ext cx="2808312" cy="754672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194572B0-78DD-4243-9D5D-D9DAD50C2F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826217"/>
            <a:ext cx="12192000" cy="31783"/>
          </a:xfrm>
          <a:prstGeom prst="rect">
            <a:avLst/>
          </a:prstGeom>
        </p:spPr>
      </p:pic>
      <p:sp>
        <p:nvSpPr>
          <p:cNvPr id="25" name="Titolo 1">
            <a:extLst>
              <a:ext uri="{FF2B5EF4-FFF2-40B4-BE49-F238E27FC236}">
                <a16:creationId xmlns:a16="http://schemas.microsoft.com/office/drawing/2014/main" id="{8C81318F-A6E2-4E4E-AD26-649A915042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0977" y="188640"/>
            <a:ext cx="8640960" cy="537716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07022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Slide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783B677-330E-4253-B1BB-68B6A29BF2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2348" y="1449438"/>
            <a:ext cx="2645516" cy="655642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EF6C7B7-1597-4762-9541-39E64CD64D0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8650" y="3631913"/>
            <a:ext cx="7759774" cy="23173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100000"/>
              <a:buFontTx/>
              <a:buNone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0287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003D9A9-DAB0-4043-9528-4822DD2D82E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650" y="2944594"/>
            <a:ext cx="5883079" cy="5057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Pct val="100000"/>
              <a:buFontTx/>
              <a:buNone/>
              <a:defRPr sz="2800" b="0" i="0">
                <a:solidFill>
                  <a:schemeClr val="accent5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0287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r>
              <a:rPr lang="en-GB" b="0" dirty="0">
                <a:solidFill>
                  <a:schemeClr val="accent5">
                    <a:lumMod val="75000"/>
                  </a:schemeClr>
                </a:solidFill>
              </a:rPr>
              <a:t>Click here to add subtitle</a:t>
            </a: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E416F95-D136-4291-9DBD-6D01BD783D3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826217"/>
            <a:ext cx="12192000" cy="31783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B4701CE1-45E5-49C0-9675-78EC85F6A4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2286670"/>
            <a:ext cx="5756582" cy="505729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 b="1" i="0">
                <a:solidFill>
                  <a:srgbClr val="1D2F45"/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GB" noProof="0" dirty="0"/>
              <a:t>Click here to add title</a:t>
            </a:r>
          </a:p>
        </p:txBody>
      </p:sp>
    </p:spTree>
    <p:extLst>
      <p:ext uri="{BB962C8B-B14F-4D97-AF65-F5344CB8AC3E}">
        <p14:creationId xmlns:p14="http://schemas.microsoft.com/office/powerpoint/2010/main" val="1265362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AEF2F36-B244-4AAF-8FF9-09D26625E39C}"/>
              </a:ext>
            </a:extLst>
          </p:cNvPr>
          <p:cNvGrpSpPr/>
          <p:nvPr userDrawn="1"/>
        </p:nvGrpSpPr>
        <p:grpSpPr>
          <a:xfrm>
            <a:off x="4192277" y="4365104"/>
            <a:ext cx="3956040" cy="633228"/>
            <a:chOff x="4269008" y="5638956"/>
            <a:chExt cx="3956040" cy="633228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4E9FBBCD-1A09-854C-AD37-ABFC23BF72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9008" y="5666091"/>
              <a:ext cx="630033" cy="578959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AB059FA9-527F-3047-9752-9021170989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3505" y="5638956"/>
              <a:ext cx="658903" cy="633228"/>
            </a:xfrm>
            <a:prstGeom prst="rect">
              <a:avLst/>
            </a:prstGeom>
          </p:spPr>
        </p:pic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0C463FB9-8E58-4D7E-9AEC-9058EB62CFA0}"/>
                </a:ext>
              </a:extLst>
            </p:cNvPr>
            <p:cNvSpPr txBox="1"/>
            <p:nvPr userDrawn="1"/>
          </p:nvSpPr>
          <p:spPr>
            <a:xfrm>
              <a:off x="4759216" y="5755515"/>
              <a:ext cx="15529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2000" dirty="0">
                  <a:solidFill>
                    <a:srgbClr val="1C3046"/>
                  </a:solidFill>
                  <a:ea typeface="Source Sans Pro" charset="0"/>
                  <a:cs typeface="Source Sans Pro" charset="0"/>
                </a:rPr>
                <a:t>eosc-hub.eu</a:t>
              </a:r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7C1AC704-9BA4-4C9D-8727-21E0A6C216B1}"/>
                </a:ext>
              </a:extLst>
            </p:cNvPr>
            <p:cNvSpPr txBox="1"/>
            <p:nvPr userDrawn="1"/>
          </p:nvSpPr>
          <p:spPr>
            <a:xfrm>
              <a:off x="6600056" y="5755515"/>
              <a:ext cx="16249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2000" dirty="0">
                  <a:solidFill>
                    <a:srgbClr val="1C3046"/>
                  </a:solidFill>
                  <a:ea typeface="Source Sans Pro" charset="0"/>
                  <a:cs typeface="Source Sans Pro" charset="0"/>
                </a:rPr>
                <a:t>@</a:t>
              </a:r>
              <a:r>
                <a:rPr lang="en-GB" sz="2000" dirty="0" err="1">
                  <a:solidFill>
                    <a:srgbClr val="1C3046"/>
                  </a:solidFill>
                  <a:ea typeface="Source Sans Pro" charset="0"/>
                  <a:cs typeface="Source Sans Pro" charset="0"/>
                </a:rPr>
                <a:t>EOSC_eu</a:t>
              </a:r>
              <a:endParaRPr lang="en-GB" sz="2000" dirty="0">
                <a:solidFill>
                  <a:srgbClr val="1C3046"/>
                </a:solidFill>
                <a:ea typeface="Source Sans Pro" charset="0"/>
                <a:cs typeface="Source Sans Pro" charset="0"/>
              </a:endParaRPr>
            </a:p>
          </p:txBody>
        </p:sp>
      </p:grpSp>
      <p:pic>
        <p:nvPicPr>
          <p:cNvPr id="13" name="Immagine 12">
            <a:extLst>
              <a:ext uri="{FF2B5EF4-FFF2-40B4-BE49-F238E27FC236}">
                <a16:creationId xmlns:a16="http://schemas.microsoft.com/office/drawing/2014/main" id="{7AAF6B84-BF74-4F8E-B824-03711F26909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817" y="1643590"/>
            <a:ext cx="1784961" cy="2231201"/>
          </a:xfrm>
          <a:prstGeom prst="rect">
            <a:avLst/>
          </a:prstGeom>
        </p:spPr>
      </p:pic>
      <p:sp>
        <p:nvSpPr>
          <p:cNvPr id="14" name="CasellaDiTesto 1">
            <a:extLst>
              <a:ext uri="{FF2B5EF4-FFF2-40B4-BE49-F238E27FC236}">
                <a16:creationId xmlns:a16="http://schemas.microsoft.com/office/drawing/2014/main" id="{B9E0F5DF-28BF-4603-9413-29E52713A802}"/>
              </a:ext>
            </a:extLst>
          </p:cNvPr>
          <p:cNvSpPr txBox="1"/>
          <p:nvPr userDrawn="1"/>
        </p:nvSpPr>
        <p:spPr>
          <a:xfrm>
            <a:off x="1116252" y="1902602"/>
            <a:ext cx="41284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1D2F45"/>
                </a:solidFill>
                <a:ea typeface="Source Sans Pro" charset="0"/>
                <a:cs typeface="Source Sans Pro" charset="0"/>
              </a:rPr>
              <a:t>Thank you</a:t>
            </a:r>
          </a:p>
          <a:p>
            <a:r>
              <a:rPr lang="en-GB" sz="2800" b="1" dirty="0">
                <a:solidFill>
                  <a:srgbClr val="1D2F45"/>
                </a:solidFill>
                <a:ea typeface="Source Sans Pro" charset="0"/>
                <a:cs typeface="Source Sans Pro" charset="0"/>
              </a:rPr>
              <a:t>for your attention! </a:t>
            </a:r>
          </a:p>
        </p:txBody>
      </p:sp>
      <p:sp>
        <p:nvSpPr>
          <p:cNvPr id="15" name="CasellaDiTesto 2">
            <a:extLst>
              <a:ext uri="{FF2B5EF4-FFF2-40B4-BE49-F238E27FC236}">
                <a16:creationId xmlns:a16="http://schemas.microsoft.com/office/drawing/2014/main" id="{4D4D3755-ED45-4BF4-89D4-2BA41674BD19}"/>
              </a:ext>
            </a:extLst>
          </p:cNvPr>
          <p:cNvSpPr txBox="1"/>
          <p:nvPr userDrawn="1"/>
        </p:nvSpPr>
        <p:spPr>
          <a:xfrm>
            <a:off x="1103445" y="3145477"/>
            <a:ext cx="3888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1" dirty="0">
                <a:ea typeface="Source Sans Pro" panose="020B0503030403020204" pitchFamily="34" charset="0"/>
              </a:rPr>
              <a:t>Questions?</a:t>
            </a:r>
          </a:p>
        </p:txBody>
      </p:sp>
      <p:cxnSp>
        <p:nvCxnSpPr>
          <p:cNvPr id="17" name="Connettore 1 4">
            <a:extLst>
              <a:ext uri="{FF2B5EF4-FFF2-40B4-BE49-F238E27FC236}">
                <a16:creationId xmlns:a16="http://schemas.microsoft.com/office/drawing/2014/main" id="{8187ABF1-33F6-44C1-B88C-2672C628984B}"/>
              </a:ext>
            </a:extLst>
          </p:cNvPr>
          <p:cNvCxnSpPr/>
          <p:nvPr userDrawn="1"/>
        </p:nvCxnSpPr>
        <p:spPr>
          <a:xfrm>
            <a:off x="1199457" y="3084480"/>
            <a:ext cx="2112235" cy="0"/>
          </a:xfrm>
          <a:prstGeom prst="line">
            <a:avLst/>
          </a:prstGeom>
          <a:ln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57573BB-FFBE-4128-A867-CF98847BD44E}"/>
              </a:ext>
            </a:extLst>
          </p:cNvPr>
          <p:cNvGrpSpPr/>
          <p:nvPr userDrawn="1"/>
        </p:nvGrpSpPr>
        <p:grpSpPr>
          <a:xfrm>
            <a:off x="935074" y="5956688"/>
            <a:ext cx="10470446" cy="400110"/>
            <a:chOff x="899592" y="6271590"/>
            <a:chExt cx="7705726" cy="294461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988A985-D8B4-4CF8-8BFF-2DFCB01A16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899592" y="6271590"/>
              <a:ext cx="842697" cy="29446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396475E-36DF-4F28-A93D-81A651F090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813045" y="6349354"/>
              <a:ext cx="6792273" cy="2166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9941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7891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7134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216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1412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9029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6608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45950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5622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7752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8610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9145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20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3988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68624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3074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520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0480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87712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6197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4054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3669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733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2766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4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8502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5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7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8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9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0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4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5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6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7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8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9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0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2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4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5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B77B2A9D-5C2F-4A5C-83AC-2A23BED55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81328"/>
            <a:ext cx="3119040" cy="288032"/>
          </a:xfrm>
          <a:prstGeom prst="rect">
            <a:avLst/>
          </a:prstGeom>
        </p:spPr>
        <p:txBody>
          <a:bodyPr/>
          <a:lstStyle>
            <a:lvl1pPr algn="r">
              <a:defRPr sz="975" b="0" i="0">
                <a:solidFill>
                  <a:schemeClr val="tx1"/>
                </a:solidFill>
                <a:latin typeface="Calibri" panose="020F0502020204030204" pitchFamily="34" charset="0"/>
                <a:ea typeface="Source Sans Pro" charset="0"/>
                <a:cs typeface="Calibri" panose="020F0502020204030204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8550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>
              <a:buSzPct val="100000"/>
              <a:buFontTx/>
              <a:buBlip>
                <a:blip r:embed="rId2"/>
              </a:buBlip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  <a:lvl2pPr marL="557213" indent="-214313">
              <a:buSzPct val="90000"/>
              <a:buFont typeface="Calibri" panose="020F0502020204030204" pitchFamily="34" charset="0"/>
              <a:buChar char="-"/>
              <a:defRPr sz="2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2pPr>
            <a:lvl3pPr marL="857250" indent="-171450">
              <a:buSzPct val="80000"/>
              <a:buFont typeface="Wingdings" panose="05000000000000000000" pitchFamily="2" charset="2"/>
              <a:buChar char="§"/>
              <a:defRPr sz="24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70000"/>
              <a:buFont typeface="Calibri" panose="020F0502020204030204" pitchFamily="34" charset="0"/>
              <a:buChar char="-"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4pPr>
            <a:lvl5pPr marL="137160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 sz="2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5pPr>
          </a:lstStyle>
          <a:p>
            <a:pPr lvl="0"/>
            <a:r>
              <a:rPr lang="en-GB" noProof="0" dirty="0"/>
              <a:t>Click here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 Third level</a:t>
            </a:r>
          </a:p>
          <a:p>
            <a:pPr lvl="3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  <a:p>
            <a:pPr lvl="4"/>
            <a:endParaRPr lang="it-IT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2D6204B7-1D0D-1E43-967C-261D932E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360" y="6381328"/>
            <a:ext cx="2844800" cy="288032"/>
          </a:xfrm>
          <a:prstGeom prst="rect">
            <a:avLst/>
          </a:prstGeom>
        </p:spPr>
        <p:txBody>
          <a:bodyPr/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4/15/2019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E1E01ECC-58A4-0745-A3E0-F9FCCE41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81328"/>
            <a:ext cx="3860800" cy="288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98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05EEB7C1-79E8-894A-A6D8-E6E8AF7BA26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35360" y="6376248"/>
            <a:ext cx="11521280" cy="5085"/>
          </a:xfrm>
          <a:prstGeom prst="line">
            <a:avLst/>
          </a:prstGeom>
          <a:ln w="12700"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ttangolo 21">
            <a:extLst>
              <a:ext uri="{FF2B5EF4-FFF2-40B4-BE49-F238E27FC236}">
                <a16:creationId xmlns:a16="http://schemas.microsoft.com/office/drawing/2014/main" id="{833973A6-C1BB-1043-8DAC-B993CBB6D983}"/>
              </a:ext>
            </a:extLst>
          </p:cNvPr>
          <p:cNvSpPr/>
          <p:nvPr userDrawn="1"/>
        </p:nvSpPr>
        <p:spPr>
          <a:xfrm>
            <a:off x="11266784" y="6381333"/>
            <a:ext cx="589856" cy="293117"/>
          </a:xfrm>
          <a:prstGeom prst="rect">
            <a:avLst/>
          </a:prstGeom>
          <a:solidFill>
            <a:srgbClr val="1D2F45">
              <a:alpha val="2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Rettangolo 25"/>
          <p:cNvSpPr>
            <a:spLocks/>
          </p:cNvSpPr>
          <p:nvPr userDrawn="1"/>
        </p:nvSpPr>
        <p:spPr>
          <a:xfrm>
            <a:off x="6714448" y="-3"/>
            <a:ext cx="1738195" cy="56608"/>
          </a:xfrm>
          <a:prstGeom prst="rect">
            <a:avLst/>
          </a:prstGeom>
          <a:solidFill>
            <a:srgbClr val="1C3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27" name="Rettangolo 26"/>
          <p:cNvSpPr>
            <a:spLocks/>
          </p:cNvSpPr>
          <p:nvPr userDrawn="1"/>
        </p:nvSpPr>
        <p:spPr>
          <a:xfrm>
            <a:off x="10504876" y="-2404"/>
            <a:ext cx="1523817" cy="45719"/>
          </a:xfrm>
          <a:prstGeom prst="rect">
            <a:avLst/>
          </a:prstGeom>
          <a:solidFill>
            <a:srgbClr val="75A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1" name="Rettangolo 30"/>
          <p:cNvSpPr>
            <a:spLocks/>
          </p:cNvSpPr>
          <p:nvPr userDrawn="1"/>
        </p:nvSpPr>
        <p:spPr>
          <a:xfrm>
            <a:off x="8508621" y="0"/>
            <a:ext cx="2135276" cy="51318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sp>
        <p:nvSpPr>
          <p:cNvPr id="33" name="Rettangolo 32"/>
          <p:cNvSpPr>
            <a:spLocks/>
          </p:cNvSpPr>
          <p:nvPr userDrawn="1"/>
        </p:nvSpPr>
        <p:spPr>
          <a:xfrm>
            <a:off x="-180" y="-3"/>
            <a:ext cx="858151" cy="51321"/>
          </a:xfrm>
          <a:prstGeom prst="rect">
            <a:avLst/>
          </a:prstGeom>
          <a:solidFill>
            <a:srgbClr val="B589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A01731E7-CB9A-4E4D-834D-37ACDE4D97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" y="6813550"/>
            <a:ext cx="12192000" cy="44450"/>
          </a:xfrm>
          <a:prstGeom prst="rect">
            <a:avLst/>
          </a:prstGeom>
        </p:spPr>
      </p:pic>
      <p:sp>
        <p:nvSpPr>
          <p:cNvPr id="15" name="Segnaposto testo 3">
            <a:extLst>
              <a:ext uri="{FF2B5EF4-FFF2-40B4-BE49-F238E27FC236}">
                <a16:creationId xmlns:a16="http://schemas.microsoft.com/office/drawing/2014/main" id="{CB6AB942-1F6F-D740-9623-04930E39D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82237" y="260490"/>
            <a:ext cx="7974404" cy="8640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rgbClr val="1C3046"/>
                </a:solidFill>
              </a:defRPr>
            </a:lvl1pPr>
          </a:lstStyle>
          <a:p>
            <a:pPr lvl="0"/>
            <a:r>
              <a:rPr lang="en-GB" noProof="0" dirty="0"/>
              <a:t>Click here to add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6314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AEF2F36-B244-4AAF-8FF9-09D26625E39C}"/>
              </a:ext>
            </a:extLst>
          </p:cNvPr>
          <p:cNvGrpSpPr/>
          <p:nvPr userDrawn="1"/>
        </p:nvGrpSpPr>
        <p:grpSpPr>
          <a:xfrm>
            <a:off x="4192277" y="5386572"/>
            <a:ext cx="3956040" cy="633228"/>
            <a:chOff x="4269008" y="5638956"/>
            <a:chExt cx="3956040" cy="633228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4E9FBBCD-1A09-854C-AD37-ABFC23BF72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9008" y="5666091"/>
              <a:ext cx="630033" cy="578959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AB059FA9-527F-3047-9752-9021170989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3505" y="5638956"/>
              <a:ext cx="658903" cy="633228"/>
            </a:xfrm>
            <a:prstGeom prst="rect">
              <a:avLst/>
            </a:prstGeom>
          </p:spPr>
        </p:pic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0C463FB9-8E58-4D7E-9AEC-9058EB62CFA0}"/>
                </a:ext>
              </a:extLst>
            </p:cNvPr>
            <p:cNvSpPr txBox="1"/>
            <p:nvPr userDrawn="1"/>
          </p:nvSpPr>
          <p:spPr>
            <a:xfrm>
              <a:off x="4759216" y="5755515"/>
              <a:ext cx="15529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2000" dirty="0">
                  <a:solidFill>
                    <a:srgbClr val="1C3046"/>
                  </a:solidFill>
                  <a:ea typeface="Source Sans Pro" charset="0"/>
                  <a:cs typeface="Source Sans Pro" charset="0"/>
                </a:rPr>
                <a:t>eosc-hub.eu</a:t>
              </a:r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7C1AC704-9BA4-4C9D-8727-21E0A6C216B1}"/>
                </a:ext>
              </a:extLst>
            </p:cNvPr>
            <p:cNvSpPr txBox="1"/>
            <p:nvPr userDrawn="1"/>
          </p:nvSpPr>
          <p:spPr>
            <a:xfrm>
              <a:off x="6600056" y="5755515"/>
              <a:ext cx="16249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2000" dirty="0">
                  <a:solidFill>
                    <a:srgbClr val="1C3046"/>
                  </a:solidFill>
                  <a:ea typeface="Source Sans Pro" charset="0"/>
                  <a:cs typeface="Source Sans Pro" charset="0"/>
                </a:rPr>
                <a:t>@</a:t>
              </a:r>
              <a:r>
                <a:rPr lang="en-GB" sz="2000" dirty="0" err="1">
                  <a:solidFill>
                    <a:srgbClr val="1C3046"/>
                  </a:solidFill>
                  <a:ea typeface="Source Sans Pro" charset="0"/>
                  <a:cs typeface="Source Sans Pro" charset="0"/>
                </a:rPr>
                <a:t>EOSC_eu</a:t>
              </a:r>
              <a:endParaRPr lang="en-GB" sz="2000" dirty="0">
                <a:solidFill>
                  <a:srgbClr val="1C3046"/>
                </a:solidFill>
                <a:ea typeface="Source Sans Pro" charset="0"/>
                <a:cs typeface="Source Sans Pro" charset="0"/>
              </a:endParaRPr>
            </a:p>
          </p:txBody>
        </p:sp>
      </p:grpSp>
      <p:pic>
        <p:nvPicPr>
          <p:cNvPr id="13" name="Immagine 12">
            <a:extLst>
              <a:ext uri="{FF2B5EF4-FFF2-40B4-BE49-F238E27FC236}">
                <a16:creationId xmlns:a16="http://schemas.microsoft.com/office/drawing/2014/main" id="{7AAF6B84-BF74-4F8E-B824-03711F26909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817" y="2665058"/>
            <a:ext cx="1784961" cy="2231201"/>
          </a:xfrm>
          <a:prstGeom prst="rect">
            <a:avLst/>
          </a:prstGeom>
        </p:spPr>
      </p:pic>
      <p:sp>
        <p:nvSpPr>
          <p:cNvPr id="14" name="CasellaDiTesto 1">
            <a:extLst>
              <a:ext uri="{FF2B5EF4-FFF2-40B4-BE49-F238E27FC236}">
                <a16:creationId xmlns:a16="http://schemas.microsoft.com/office/drawing/2014/main" id="{B9E0F5DF-28BF-4603-9413-29E52713A802}"/>
              </a:ext>
            </a:extLst>
          </p:cNvPr>
          <p:cNvSpPr txBox="1"/>
          <p:nvPr userDrawn="1"/>
        </p:nvSpPr>
        <p:spPr>
          <a:xfrm>
            <a:off x="1116252" y="1902602"/>
            <a:ext cx="41284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1D2F45"/>
                </a:solidFill>
                <a:ea typeface="Source Sans Pro" charset="0"/>
                <a:cs typeface="Source Sans Pro" charset="0"/>
              </a:rPr>
              <a:t>Thank you</a:t>
            </a:r>
          </a:p>
          <a:p>
            <a:r>
              <a:rPr lang="en-GB" sz="2800" b="1" dirty="0">
                <a:solidFill>
                  <a:srgbClr val="1D2F45"/>
                </a:solidFill>
                <a:ea typeface="Source Sans Pro" charset="0"/>
                <a:cs typeface="Source Sans Pro" charset="0"/>
              </a:rPr>
              <a:t>for your attention! </a:t>
            </a:r>
          </a:p>
        </p:txBody>
      </p:sp>
      <p:sp>
        <p:nvSpPr>
          <p:cNvPr id="15" name="CasellaDiTesto 2">
            <a:extLst>
              <a:ext uri="{FF2B5EF4-FFF2-40B4-BE49-F238E27FC236}">
                <a16:creationId xmlns:a16="http://schemas.microsoft.com/office/drawing/2014/main" id="{4D4D3755-ED45-4BF4-89D4-2BA41674BD19}"/>
              </a:ext>
            </a:extLst>
          </p:cNvPr>
          <p:cNvSpPr txBox="1"/>
          <p:nvPr userDrawn="1"/>
        </p:nvSpPr>
        <p:spPr>
          <a:xfrm>
            <a:off x="1103445" y="3145477"/>
            <a:ext cx="38884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1" dirty="0">
                <a:ea typeface="Source Sans Pro" panose="020B0503030403020204" pitchFamily="34" charset="0"/>
              </a:rPr>
              <a:t>Questions?</a:t>
            </a:r>
          </a:p>
        </p:txBody>
      </p:sp>
      <p:cxnSp>
        <p:nvCxnSpPr>
          <p:cNvPr id="17" name="Connettore 1 4">
            <a:extLst>
              <a:ext uri="{FF2B5EF4-FFF2-40B4-BE49-F238E27FC236}">
                <a16:creationId xmlns:a16="http://schemas.microsoft.com/office/drawing/2014/main" id="{8187ABF1-33F6-44C1-B88C-2672C628984B}"/>
              </a:ext>
            </a:extLst>
          </p:cNvPr>
          <p:cNvCxnSpPr/>
          <p:nvPr userDrawn="1"/>
        </p:nvCxnSpPr>
        <p:spPr>
          <a:xfrm>
            <a:off x="1199457" y="3084480"/>
            <a:ext cx="2112235" cy="0"/>
          </a:xfrm>
          <a:prstGeom prst="line">
            <a:avLst/>
          </a:prstGeom>
          <a:ln>
            <a:solidFill>
              <a:srgbClr val="1D2F4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57573BB-FFBE-4128-A867-CF98847BD44E}"/>
              </a:ext>
            </a:extLst>
          </p:cNvPr>
          <p:cNvGrpSpPr/>
          <p:nvPr userDrawn="1"/>
        </p:nvGrpSpPr>
        <p:grpSpPr>
          <a:xfrm>
            <a:off x="935074" y="5956688"/>
            <a:ext cx="10470446" cy="400110"/>
            <a:chOff x="899592" y="6271590"/>
            <a:chExt cx="7705726" cy="294461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988A985-D8B4-4CF8-8BFF-2DFCB01A16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899592" y="6271590"/>
              <a:ext cx="842697" cy="29446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396475E-36DF-4F28-A93D-81A651F090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813045" y="6349354"/>
              <a:ext cx="6792273" cy="2166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4983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218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63" r:id="rId2"/>
    <p:sldLayoutId id="2147483708" r:id="rId3"/>
    <p:sldLayoutId id="2147483704" r:id="rId4"/>
    <p:sldLayoutId id="2147483709" r:id="rId5"/>
    <p:sldLayoutId id="2147483712" r:id="rId6"/>
    <p:sldLayoutId id="2147483711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  <p:sldLayoutId id="2147483738" r:id="rId31"/>
    <p:sldLayoutId id="2147483740" r:id="rId32"/>
    <p:sldLayoutId id="2147483741" r:id="rId33"/>
    <p:sldLayoutId id="2147483742" r:id="rId34"/>
    <p:sldLayoutId id="2147483743" r:id="rId35"/>
    <p:sldLayoutId id="2147483744" r:id="rId36"/>
    <p:sldLayoutId id="2147483745" r:id="rId37"/>
    <p:sldLayoutId id="2147483746" r:id="rId38"/>
    <p:sldLayoutId id="2147483749" r:id="rId39"/>
    <p:sldLayoutId id="2147483750" r:id="rId40"/>
    <p:sldLayoutId id="2147483751" r:id="rId41"/>
    <p:sldLayoutId id="2147483752" r:id="rId42"/>
    <p:sldLayoutId id="2147483753" r:id="rId43"/>
    <p:sldLayoutId id="2147483754" r:id="rId44"/>
    <p:sldLayoutId id="2147483755" r:id="rId45"/>
    <p:sldLayoutId id="2147483757" r:id="rId46"/>
    <p:sldLayoutId id="2147483759" r:id="rId47"/>
    <p:sldLayoutId id="2147483760" r:id="rId48"/>
    <p:sldLayoutId id="2147483764" r:id="rId49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8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asts.lnec.pt/OPENCoastS_manual.htm" TargetMode="External"/><Relationship Id="rId2" Type="http://schemas.openxmlformats.org/officeDocument/2006/relationships/hyperlink" Target="http://opencoasts.lnec.pt/index_en.php#eventos" TargetMode="External"/><Relationship Id="rId1" Type="http://schemas.openxmlformats.org/officeDocument/2006/relationships/slideLayout" Target="../slideLayouts/slideLayout4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D6AF74F5-B822-494B-A042-C9131B52B06B}"/>
              </a:ext>
            </a:extLst>
          </p:cNvPr>
          <p:cNvSpPr txBox="1">
            <a:spLocks/>
          </p:cNvSpPr>
          <p:nvPr/>
        </p:nvSpPr>
        <p:spPr>
          <a:xfrm>
            <a:off x="6371862" y="4581128"/>
            <a:ext cx="5058138" cy="1944216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A. </a:t>
            </a:r>
            <a:r>
              <a:rPr lang="en-GB" dirty="0"/>
              <a:t>Oliveira, </a:t>
            </a:r>
            <a:r>
              <a:rPr lang="en-GB" b="1" dirty="0"/>
              <a:t>André Fortunato</a:t>
            </a:r>
            <a:r>
              <a:rPr lang="en-GB" dirty="0" smtClean="0"/>
              <a:t>, J. </a:t>
            </a:r>
            <a:r>
              <a:rPr lang="en-GB" dirty="0" err="1" smtClean="0"/>
              <a:t>Rogeiro</a:t>
            </a:r>
            <a:r>
              <a:rPr lang="en-GB" dirty="0" smtClean="0"/>
              <a:t>, J. </a:t>
            </a:r>
            <a:r>
              <a:rPr lang="en-GB" dirty="0" err="1" smtClean="0"/>
              <a:t>Teixeira</a:t>
            </a:r>
            <a:r>
              <a:rPr lang="en-GB" dirty="0" smtClean="0"/>
              <a:t>, A. </a:t>
            </a:r>
            <a:r>
              <a:rPr lang="en-GB" dirty="0" err="1" smtClean="0"/>
              <a:t>Azevedo</a:t>
            </a:r>
            <a:r>
              <a:rPr lang="en-GB" dirty="0" smtClean="0"/>
              <a:t>, M. Rodrigues, P. Lopes </a:t>
            </a:r>
            <a:r>
              <a:rPr lang="en-GB" dirty="0" smtClean="0">
                <a:solidFill>
                  <a:srgbClr val="B5892D"/>
                </a:solidFill>
              </a:rPr>
              <a:t>(LNEC)</a:t>
            </a:r>
          </a:p>
          <a:p>
            <a:pPr>
              <a:spcBef>
                <a:spcPts val="600"/>
              </a:spcBef>
            </a:pPr>
            <a:r>
              <a:rPr lang="en-GB" dirty="0" smtClean="0"/>
              <a:t>J. Gomes, M. David, J. Pina </a:t>
            </a:r>
            <a:r>
              <a:rPr lang="en-GB" dirty="0" smtClean="0">
                <a:solidFill>
                  <a:srgbClr val="B5892D"/>
                </a:solidFill>
              </a:rPr>
              <a:t>(LIP)</a:t>
            </a:r>
          </a:p>
          <a:p>
            <a:pPr>
              <a:spcBef>
                <a:spcPts val="600"/>
              </a:spcBef>
            </a:pPr>
            <a:r>
              <a:rPr lang="en-GB" dirty="0" smtClean="0"/>
              <a:t>X. </a:t>
            </a:r>
            <a:r>
              <a:rPr lang="en-GB" dirty="0" err="1" smtClean="0"/>
              <a:t>Bertin</a:t>
            </a:r>
            <a:r>
              <a:rPr lang="en-GB" dirty="0" smtClean="0"/>
              <a:t>, L. </a:t>
            </a:r>
            <a:r>
              <a:rPr lang="en-GB" dirty="0" err="1" smtClean="0"/>
              <a:t>Lavaud</a:t>
            </a:r>
            <a:r>
              <a:rPr lang="en-GB" dirty="0" smtClean="0"/>
              <a:t> </a:t>
            </a:r>
            <a:r>
              <a:rPr lang="en-GB" dirty="0" smtClean="0">
                <a:solidFill>
                  <a:srgbClr val="B5892D"/>
                </a:solidFill>
              </a:rPr>
              <a:t>(</a:t>
            </a:r>
            <a:r>
              <a:rPr lang="en-GB" dirty="0">
                <a:solidFill>
                  <a:srgbClr val="B5892D"/>
                </a:solidFill>
              </a:rPr>
              <a:t>Univ. La </a:t>
            </a:r>
            <a:r>
              <a:rPr lang="en-GB" dirty="0" smtClean="0">
                <a:solidFill>
                  <a:srgbClr val="B5892D"/>
                </a:solidFill>
              </a:rPr>
              <a:t>Rochelle)</a:t>
            </a:r>
          </a:p>
          <a:p>
            <a:pPr>
              <a:spcBef>
                <a:spcPts val="600"/>
              </a:spcBef>
            </a:pPr>
            <a:r>
              <a:rPr lang="en-GB" dirty="0" smtClean="0"/>
              <a:t>S. </a:t>
            </a:r>
            <a:r>
              <a:rPr lang="en-GB" dirty="0" err="1" smtClean="0"/>
              <a:t>Castanedo</a:t>
            </a:r>
            <a:r>
              <a:rPr lang="en-GB" dirty="0" smtClean="0"/>
              <a:t>, F. </a:t>
            </a:r>
            <a:r>
              <a:rPr lang="en-GB" dirty="0" err="1" smtClean="0"/>
              <a:t>Méndes</a:t>
            </a:r>
            <a:r>
              <a:rPr lang="en-GB" dirty="0" smtClean="0"/>
              <a:t> </a:t>
            </a:r>
            <a:r>
              <a:rPr lang="en-GB" dirty="0" smtClean="0">
                <a:solidFill>
                  <a:srgbClr val="B5892D"/>
                </a:solidFill>
              </a:rPr>
              <a:t>(Univ</a:t>
            </a:r>
            <a:r>
              <a:rPr lang="en-GB" dirty="0">
                <a:solidFill>
                  <a:srgbClr val="B5892D"/>
                </a:solidFill>
              </a:rPr>
              <a:t>. </a:t>
            </a:r>
            <a:r>
              <a:rPr lang="en-GB" dirty="0" smtClean="0">
                <a:solidFill>
                  <a:srgbClr val="B5892D"/>
                </a:solidFill>
              </a:rPr>
              <a:t>Cantabria)</a:t>
            </a:r>
            <a:endParaRPr lang="en-GB" dirty="0">
              <a:solidFill>
                <a:srgbClr val="B5892D"/>
              </a:solidFill>
            </a:endParaRP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E5888FF4-7091-F547-BED3-1E8B9F928902}"/>
              </a:ext>
            </a:extLst>
          </p:cNvPr>
          <p:cNvSpPr txBox="1">
            <a:spLocks/>
          </p:cNvSpPr>
          <p:nvPr/>
        </p:nvSpPr>
        <p:spPr>
          <a:xfrm>
            <a:off x="1447800" y="3505200"/>
            <a:ext cx="10439400" cy="1049215"/>
          </a:xfrm>
          <a:prstGeom prst="rect">
            <a:avLst/>
          </a:prstGeom>
        </p:spPr>
        <p:txBody>
          <a:bodyPr vert="horz">
            <a:scene3d>
              <a:camera prst="orthographicFront"/>
              <a:lightRig rig="threePt" dir="t"/>
            </a:scene3d>
            <a:sp3d contourW="12700">
              <a:contourClr>
                <a:srgbClr val="1C3046"/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pPr algn="l"/>
            <a:r>
              <a:rPr lang="en-US" sz="3200" dirty="0" err="1" smtClean="0">
                <a:solidFill>
                  <a:srgbClr val="1C3046"/>
                </a:solidFill>
                <a:latin typeface="+mn-lt"/>
              </a:rPr>
              <a:t>OPENCoastS</a:t>
            </a:r>
            <a:endParaRPr lang="en-US" sz="3200" dirty="0" smtClean="0">
              <a:solidFill>
                <a:srgbClr val="1C3046"/>
              </a:solidFill>
              <a:latin typeface="+mn-lt"/>
            </a:endParaRPr>
          </a:p>
          <a:p>
            <a:pPr algn="l"/>
            <a:r>
              <a:rPr lang="en-US" sz="3200" dirty="0" smtClean="0">
                <a:solidFill>
                  <a:srgbClr val="B5892D"/>
                </a:solidFill>
                <a:latin typeface="+mn-lt"/>
              </a:rPr>
              <a:t>An </a:t>
            </a:r>
            <a:r>
              <a:rPr lang="en-US" sz="3200" dirty="0">
                <a:solidFill>
                  <a:srgbClr val="B5892D"/>
                </a:solidFill>
                <a:latin typeface="+mn-lt"/>
              </a:rPr>
              <a:t>open-access service for </a:t>
            </a:r>
            <a:r>
              <a:rPr lang="en-US" sz="3200" dirty="0" smtClean="0">
                <a:solidFill>
                  <a:srgbClr val="B5892D"/>
                </a:solidFill>
                <a:latin typeface="+mn-lt"/>
              </a:rPr>
              <a:t>on-demand </a:t>
            </a:r>
            <a:r>
              <a:rPr lang="en-US" sz="3200" dirty="0">
                <a:solidFill>
                  <a:srgbClr val="B5892D"/>
                </a:solidFill>
                <a:latin typeface="+mn-lt"/>
              </a:rPr>
              <a:t>coastal </a:t>
            </a:r>
            <a:r>
              <a:rPr lang="en-US" sz="3200" dirty="0" smtClean="0">
                <a:solidFill>
                  <a:srgbClr val="B5892D"/>
                </a:solidFill>
                <a:latin typeface="+mn-lt"/>
              </a:rPr>
              <a:t>forecasts</a:t>
            </a:r>
            <a:endParaRPr lang="en-GB" sz="3200" b="1" dirty="0">
              <a:solidFill>
                <a:srgbClr val="B5892D"/>
              </a:solidFill>
              <a:latin typeface="+mn-l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210800" y="74532"/>
            <a:ext cx="1899591" cy="2087941"/>
            <a:chOff x="7164288" y="74532"/>
            <a:chExt cx="1899591" cy="2087941"/>
          </a:xfrm>
        </p:grpSpPr>
        <p:pic>
          <p:nvPicPr>
            <p:cNvPr id="5" name="Picture 2" descr="http://ccrm.vims.edu/schismweb/SCHISM-logo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98" t="18154" r="11374" b="26333"/>
            <a:stretch/>
          </p:blipFill>
          <p:spPr bwMode="auto">
            <a:xfrm>
              <a:off x="7308304" y="74532"/>
              <a:ext cx="1611559" cy="163511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7164288" y="1700808"/>
              <a:ext cx="189959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2000" dirty="0" smtClean="0">
                  <a:ln w="19050">
                    <a:solidFill>
                      <a:schemeClr val="bg1"/>
                    </a:solidFill>
                  </a:ln>
                  <a:solidFill>
                    <a:srgbClr val="00B0F0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latin typeface="Aharoni" panose="02010803020104030203" pitchFamily="2" charset="-79"/>
                  <a:cs typeface="Aharoni" panose="02010803020104030203" pitchFamily="2" charset="-79"/>
                </a:rPr>
                <a:t>SUMMIT </a:t>
              </a:r>
              <a:r>
                <a:rPr lang="pt-PT" sz="2400" dirty="0" smtClean="0">
                  <a:ln w="19050">
                    <a:solidFill>
                      <a:schemeClr val="bg1"/>
                    </a:solidFill>
                  </a:ln>
                  <a:solidFill>
                    <a:srgbClr val="00B0F0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latin typeface="Aharoni" panose="02010803020104030203" pitchFamily="2" charset="-79"/>
                  <a:cs typeface="Aharoni" panose="02010803020104030203" pitchFamily="2" charset="-79"/>
                </a:rPr>
                <a:t>2019</a:t>
              </a:r>
              <a:endParaRPr lang="pt-PT" sz="2000" dirty="0">
                <a:ln w="19050">
                  <a:solidFill>
                    <a:schemeClr val="bg1"/>
                  </a:solidFill>
                </a:ln>
                <a:solidFill>
                  <a:srgbClr val="00B0F0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191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25BE552-70BA-4F9C-8732-B3C54DA3A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956AD9C-C81E-4755-9F1E-ABC1C0498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908721"/>
            <a:ext cx="11521280" cy="5215051"/>
          </a:xfrm>
        </p:spPr>
        <p:txBody>
          <a:bodyPr>
            <a:normAutofit/>
          </a:bodyPr>
          <a:lstStyle/>
          <a:p>
            <a:endParaRPr lang="en-GB" i="1" dirty="0" smtClean="0">
              <a:solidFill>
                <a:schemeClr val="tx1"/>
              </a:solidFill>
            </a:endParaRPr>
          </a:p>
          <a:p>
            <a:r>
              <a:rPr lang="en-GB" i="1" dirty="0" smtClean="0">
                <a:solidFill>
                  <a:schemeClr val="tx1"/>
                </a:solidFill>
              </a:rPr>
              <a:t>Motivation</a:t>
            </a:r>
          </a:p>
          <a:p>
            <a:r>
              <a:rPr lang="en-GB" i="1" dirty="0" smtClean="0">
                <a:solidFill>
                  <a:schemeClr val="tx1"/>
                </a:solidFill>
              </a:rPr>
              <a:t>The </a:t>
            </a:r>
            <a:r>
              <a:rPr lang="en-GB" i="1" dirty="0" err="1" smtClean="0">
                <a:solidFill>
                  <a:schemeClr val="tx1"/>
                </a:solidFill>
              </a:rPr>
              <a:t>OPENCoasts</a:t>
            </a:r>
            <a:r>
              <a:rPr lang="en-GB" i="1" dirty="0" smtClean="0">
                <a:solidFill>
                  <a:schemeClr val="tx1"/>
                </a:solidFill>
              </a:rPr>
              <a:t> platform</a:t>
            </a:r>
          </a:p>
          <a:p>
            <a:pPr lvl="1"/>
            <a:r>
              <a:rPr lang="en-GB" i="1" dirty="0" smtClean="0">
                <a:solidFill>
                  <a:schemeClr val="tx1"/>
                </a:solidFill>
              </a:rPr>
              <a:t>Concept</a:t>
            </a:r>
          </a:p>
          <a:p>
            <a:pPr lvl="1"/>
            <a:r>
              <a:rPr lang="en-GB" i="1" dirty="0" smtClean="0">
                <a:solidFill>
                  <a:schemeClr val="tx1"/>
                </a:solidFill>
              </a:rPr>
              <a:t>Interface components</a:t>
            </a:r>
          </a:p>
          <a:p>
            <a:pPr lvl="1"/>
            <a:r>
              <a:rPr lang="en-GB" i="1" smtClean="0">
                <a:solidFill>
                  <a:schemeClr val="tx1"/>
                </a:solidFill>
              </a:rPr>
              <a:t>Example</a:t>
            </a:r>
            <a:endParaRPr lang="en-GB" i="1" dirty="0" smtClean="0">
              <a:solidFill>
                <a:schemeClr val="tx1"/>
              </a:solidFill>
            </a:endParaRPr>
          </a:p>
          <a:p>
            <a:r>
              <a:rPr lang="en-GB" i="1" dirty="0" smtClean="0">
                <a:solidFill>
                  <a:schemeClr val="tx1"/>
                </a:solidFill>
              </a:rPr>
              <a:t>Summary and perspectives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C668E8B-804A-4226-A5F9-B64F4480F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08DC4-DE83-4F63-8090-0B20624E8C99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E835059-47AC-4E0A-80DD-CB2836520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260490"/>
            <a:ext cx="11475641" cy="864081"/>
          </a:xfrm>
        </p:spPr>
        <p:txBody>
          <a:bodyPr/>
          <a:lstStyle/>
          <a:p>
            <a:r>
              <a:rPr lang="en-GB" dirty="0" smtClean="0"/>
              <a:t>Content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002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E8C8E7-7B53-47FB-89A6-9EE29E65B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C2261-DAC6-44D8-8B85-74A0E7D8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CEE15-C2F9-44A5-A3A4-DA080B606F33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4691C8-3B44-48BF-9B50-9728A86A9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260490"/>
            <a:ext cx="11551841" cy="864081"/>
          </a:xfrm>
        </p:spPr>
        <p:txBody>
          <a:bodyPr>
            <a:normAutofit/>
          </a:bodyPr>
          <a:lstStyle/>
          <a:p>
            <a:r>
              <a:rPr lang="en-US" dirty="0" smtClean="0"/>
              <a:t>Forecast systems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598534"/>
              </p:ext>
            </p:extLst>
          </p:nvPr>
        </p:nvGraphicFramePr>
        <p:xfrm>
          <a:off x="334434" y="1268413"/>
          <a:ext cx="11523133" cy="4854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170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E8C8E7-7B53-47FB-89A6-9EE29E65B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68203-0DF3-4525-9CAB-0B0B1BF93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i="1" dirty="0" smtClean="0">
                <a:solidFill>
                  <a:schemeClr val="tx1"/>
                </a:solidFill>
              </a:rPr>
              <a:t>The development requires mixed teams, with expertise in both numerical modeling and information technologies</a:t>
            </a:r>
          </a:p>
          <a:p>
            <a:pPr>
              <a:spcBef>
                <a:spcPts val="1800"/>
              </a:spcBef>
            </a:pPr>
            <a:r>
              <a:rPr lang="en-US" i="1" dirty="0" smtClean="0">
                <a:solidFill>
                  <a:schemeClr val="tx1"/>
                </a:solidFill>
              </a:rPr>
              <a:t>Significant effort for development and maintenance</a:t>
            </a:r>
          </a:p>
          <a:p>
            <a:pPr>
              <a:spcBef>
                <a:spcPts val="1800"/>
              </a:spcBef>
            </a:pPr>
            <a:r>
              <a:rPr lang="en-US" i="1" dirty="0" smtClean="0">
                <a:solidFill>
                  <a:schemeClr val="tx1"/>
                </a:solidFill>
              </a:rPr>
              <a:t>Computational resources must be available every day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C2261-DAC6-44D8-8B85-74A0E7D8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CEE15-C2F9-44A5-A3A4-DA080B606F33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4691C8-3B44-48BF-9B50-9728A86A9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260490"/>
            <a:ext cx="11551841" cy="864081"/>
          </a:xfrm>
        </p:spPr>
        <p:txBody>
          <a:bodyPr>
            <a:normAutofit/>
          </a:bodyPr>
          <a:lstStyle/>
          <a:p>
            <a:r>
              <a:rPr lang="en-US" dirty="0" smtClean="0"/>
              <a:t>Forecast systems: present difficulties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62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E8C8E7-7B53-47FB-89A6-9EE29E65B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68203-0DF3-4525-9CAB-0B0B1BF93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i="1" dirty="0" smtClean="0">
                <a:solidFill>
                  <a:schemeClr val="tx1"/>
                </a:solidFill>
              </a:rPr>
              <a:t>Develop forecast systems as a service, available to all</a:t>
            </a:r>
          </a:p>
          <a:p>
            <a:pPr>
              <a:spcBef>
                <a:spcPts val="1800"/>
              </a:spcBef>
            </a:pPr>
            <a:r>
              <a:rPr lang="en-US" i="1" dirty="0" smtClean="0">
                <a:solidFill>
                  <a:schemeClr val="tx1"/>
                </a:solidFill>
              </a:rPr>
              <a:t>Make the service flexible in the choice of </a:t>
            </a:r>
            <a:r>
              <a:rPr lang="en-US" i="1" dirty="0" err="1" smtClean="0">
                <a:solidFill>
                  <a:schemeClr val="tx1"/>
                </a:solidFill>
              </a:rPr>
              <a:t>forcings</a:t>
            </a:r>
            <a:r>
              <a:rPr lang="en-US" i="1" dirty="0" smtClean="0">
                <a:solidFill>
                  <a:schemeClr val="tx1"/>
                </a:solidFill>
              </a:rPr>
              <a:t> and processes</a:t>
            </a:r>
          </a:p>
          <a:p>
            <a:pPr>
              <a:spcBef>
                <a:spcPts val="1800"/>
              </a:spcBef>
            </a:pPr>
            <a:r>
              <a:rPr lang="en-US" i="1" dirty="0" smtClean="0">
                <a:solidFill>
                  <a:schemeClr val="tx1"/>
                </a:solidFill>
              </a:rPr>
              <a:t>Take advantage of </a:t>
            </a:r>
            <a:r>
              <a:rPr lang="en-US" i="1" dirty="0">
                <a:solidFill>
                  <a:schemeClr val="tx1"/>
                </a:solidFill>
              </a:rPr>
              <a:t>available </a:t>
            </a:r>
            <a:r>
              <a:rPr lang="en-US" i="1" dirty="0" smtClean="0">
                <a:solidFill>
                  <a:schemeClr val="tx1"/>
                </a:solidFill>
              </a:rPr>
              <a:t>online data and model results</a:t>
            </a:r>
          </a:p>
          <a:p>
            <a:pPr>
              <a:spcBef>
                <a:spcPts val="1800"/>
              </a:spcBef>
            </a:pPr>
            <a:r>
              <a:rPr lang="en-US" i="1" dirty="0" smtClean="0">
                <a:solidFill>
                  <a:schemeClr val="tx1"/>
                </a:solidFill>
              </a:rPr>
              <a:t>Provide computational resources</a:t>
            </a:r>
          </a:p>
          <a:p>
            <a:pPr>
              <a:spcBef>
                <a:spcPts val="1800"/>
              </a:spcBef>
            </a:pPr>
            <a:r>
              <a:rPr lang="en-US" i="1" dirty="0" smtClean="0">
                <a:solidFill>
                  <a:schemeClr val="tx1"/>
                </a:solidFill>
              </a:rPr>
              <a:t>Make the development </a:t>
            </a:r>
            <a:r>
              <a:rPr lang="en-US" b="1" i="1" dirty="0" smtClean="0">
                <a:solidFill>
                  <a:schemeClr val="tx1"/>
                </a:solidFill>
              </a:rPr>
              <a:t>quick and easy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C2261-DAC6-44D8-8B85-74A0E7D8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CEE15-C2F9-44A5-A3A4-DA080B606F33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4691C8-3B44-48BF-9B50-9728A86A9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260490"/>
            <a:ext cx="11551841" cy="864081"/>
          </a:xfrm>
        </p:spPr>
        <p:txBody>
          <a:bodyPr>
            <a:normAutofit/>
          </a:bodyPr>
          <a:lstStyle/>
          <a:p>
            <a:r>
              <a:rPr lang="en-US" dirty="0" smtClean="0"/>
              <a:t>Forecast systems: present challenges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141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E8C8E7-7B53-47FB-89A6-9EE29E65B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68203-0DF3-4525-9CAB-0B0B1BF93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2276873"/>
            <a:ext cx="11521280" cy="3846899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tx1"/>
                </a:solidFill>
              </a:rPr>
              <a:t>Implements </a:t>
            </a:r>
            <a:r>
              <a:rPr lang="en-US" i="1" dirty="0" smtClean="0">
                <a:solidFill>
                  <a:schemeClr val="tx1"/>
                </a:solidFill>
              </a:rPr>
              <a:t>forecast systems through a browser</a:t>
            </a:r>
          </a:p>
          <a:p>
            <a:r>
              <a:rPr lang="en-US" i="1" dirty="0" smtClean="0">
                <a:solidFill>
                  <a:schemeClr val="tx1"/>
                </a:solidFill>
              </a:rPr>
              <a:t>Allows </a:t>
            </a:r>
            <a:r>
              <a:rPr lang="en-US" i="1" dirty="0" smtClean="0">
                <a:solidFill>
                  <a:schemeClr val="tx1"/>
                </a:solidFill>
              </a:rPr>
              <a:t>the choice of the processes and </a:t>
            </a:r>
            <a:r>
              <a:rPr lang="en-US" i="1" dirty="0" err="1" smtClean="0">
                <a:solidFill>
                  <a:schemeClr val="tx1"/>
                </a:solidFill>
              </a:rPr>
              <a:t>forcings</a:t>
            </a:r>
            <a:endParaRPr lang="en-US" i="1" dirty="0" smtClean="0">
              <a:solidFill>
                <a:schemeClr val="tx1"/>
              </a:solidFill>
            </a:endParaRPr>
          </a:p>
          <a:p>
            <a:r>
              <a:rPr lang="en-US" i="1" dirty="0">
                <a:solidFill>
                  <a:schemeClr val="tx1"/>
                </a:solidFill>
              </a:rPr>
              <a:t>Provides the required computational resources </a:t>
            </a:r>
            <a:r>
              <a:rPr lang="en-US" i="1" dirty="0" smtClean="0">
                <a:solidFill>
                  <a:schemeClr val="tx1"/>
                </a:solidFill>
              </a:rPr>
              <a:t>through </a:t>
            </a:r>
            <a:r>
              <a:rPr lang="en-US" i="1" dirty="0" smtClean="0">
                <a:solidFill>
                  <a:schemeClr val="tx1"/>
                </a:solidFill>
              </a:rPr>
              <a:t>the </a:t>
            </a:r>
            <a:r>
              <a:rPr lang="en-US" i="1" dirty="0" smtClean="0">
                <a:solidFill>
                  <a:schemeClr val="tx1"/>
                </a:solidFill>
              </a:rPr>
              <a:t>European Open Science Cloud (EOSC</a:t>
            </a:r>
            <a:r>
              <a:rPr lang="en-US" i="1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i="1" dirty="0" smtClean="0">
                <a:solidFill>
                  <a:schemeClr val="tx1"/>
                </a:solidFill>
              </a:rPr>
              <a:t>Takes </a:t>
            </a:r>
            <a:r>
              <a:rPr lang="en-US" i="1" dirty="0">
                <a:solidFill>
                  <a:schemeClr val="tx1"/>
                </a:solidFill>
              </a:rPr>
              <a:t>advantage of available online data and model </a:t>
            </a:r>
            <a:r>
              <a:rPr lang="en-US" i="1" dirty="0" smtClean="0">
                <a:solidFill>
                  <a:schemeClr val="tx1"/>
                </a:solidFill>
              </a:rPr>
              <a:t>results</a:t>
            </a:r>
            <a:endParaRPr lang="en-US" i="1" dirty="0" smtClean="0">
              <a:solidFill>
                <a:schemeClr val="tx1"/>
              </a:solidFill>
            </a:endParaRPr>
          </a:p>
          <a:p>
            <a:r>
              <a:rPr lang="en-US" i="1" dirty="0" smtClean="0">
                <a:solidFill>
                  <a:schemeClr val="tx1"/>
                </a:solidFill>
              </a:rPr>
              <a:t>Avoids </a:t>
            </a:r>
            <a:r>
              <a:rPr lang="en-US" i="1" dirty="0">
                <a:solidFill>
                  <a:schemeClr val="tx1"/>
                </a:solidFill>
              </a:rPr>
              <a:t>the need of a large team to generate forecast </a:t>
            </a:r>
            <a:r>
              <a:rPr lang="en-US" i="1" dirty="0" smtClean="0">
                <a:solidFill>
                  <a:schemeClr val="tx1"/>
                </a:solidFill>
              </a:rPr>
              <a:t>systems</a:t>
            </a:r>
          </a:p>
          <a:p>
            <a:r>
              <a:rPr lang="en-US" i="1" dirty="0" smtClean="0">
                <a:solidFill>
                  <a:schemeClr val="tx1"/>
                </a:solidFill>
              </a:rPr>
              <a:t>Makes </a:t>
            </a:r>
            <a:r>
              <a:rPr lang="en-US" i="1" dirty="0">
                <a:solidFill>
                  <a:schemeClr val="tx1"/>
                </a:solidFill>
              </a:rPr>
              <a:t>the development </a:t>
            </a:r>
            <a:r>
              <a:rPr lang="en-US" b="1" i="1" dirty="0">
                <a:solidFill>
                  <a:schemeClr val="tx1"/>
                </a:solidFill>
              </a:rPr>
              <a:t>quick and </a:t>
            </a:r>
            <a:r>
              <a:rPr lang="en-US" b="1" i="1" dirty="0" smtClean="0">
                <a:solidFill>
                  <a:schemeClr val="tx1"/>
                </a:solidFill>
              </a:rPr>
              <a:t>easy</a:t>
            </a:r>
            <a:endParaRPr lang="en-US" i="1" dirty="0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C2261-DAC6-44D8-8B85-74A0E7D8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CEE15-C2F9-44A5-A3A4-DA080B606F33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4691C8-3B44-48BF-9B50-9728A86A9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1000" y="260490"/>
            <a:ext cx="11475641" cy="864081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OPENCoastS</a:t>
            </a:r>
            <a:r>
              <a:rPr lang="en-US" dirty="0" smtClean="0"/>
              <a:t> platform: concept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78" b="10018"/>
          <a:stretch/>
        </p:blipFill>
        <p:spPr bwMode="auto">
          <a:xfrm>
            <a:off x="483470" y="990600"/>
            <a:ext cx="11327530" cy="10369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48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E8C8E7-7B53-47FB-89A6-9EE29E65B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C2261-DAC6-44D8-8B85-74A0E7D8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CEE15-C2F9-44A5-A3A4-DA080B606F33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4691C8-3B44-48BF-9B50-9728A86A9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5360" y="260490"/>
            <a:ext cx="11521281" cy="864081"/>
          </a:xfrm>
        </p:spPr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OPENCoastS</a:t>
            </a:r>
            <a:r>
              <a:rPr lang="en-US" dirty="0" smtClean="0"/>
              <a:t> platform</a:t>
            </a:r>
            <a:r>
              <a:rPr lang="en-US" dirty="0"/>
              <a:t>: </a:t>
            </a:r>
            <a:r>
              <a:rPr lang="en-US" dirty="0" smtClean="0"/>
              <a:t>information requirements</a:t>
            </a:r>
            <a:endParaRPr lang="en-US" dirty="0"/>
          </a:p>
        </p:txBody>
      </p:sp>
      <p:grpSp>
        <p:nvGrpSpPr>
          <p:cNvPr id="34" name="Group 33"/>
          <p:cNvGrpSpPr/>
          <p:nvPr/>
        </p:nvGrpSpPr>
        <p:grpSpPr>
          <a:xfrm>
            <a:off x="335360" y="1196752"/>
            <a:ext cx="11713301" cy="2740868"/>
            <a:chOff x="251520" y="1268760"/>
            <a:chExt cx="8784976" cy="2740868"/>
          </a:xfrm>
        </p:grpSpPr>
        <p:grpSp>
          <p:nvGrpSpPr>
            <p:cNvPr id="18" name="Group 17"/>
            <p:cNvGrpSpPr/>
            <p:nvPr/>
          </p:nvGrpSpPr>
          <p:grpSpPr>
            <a:xfrm>
              <a:off x="251520" y="1268760"/>
              <a:ext cx="2376264" cy="1512168"/>
              <a:chOff x="251520" y="1268760"/>
              <a:chExt cx="2376264" cy="1512168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251520" y="1268760"/>
                <a:ext cx="2376264" cy="1512168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  <a:ln w="19050">
                <a:solidFill>
                  <a:srgbClr val="1670C9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668445" y="2205608"/>
                <a:ext cx="9428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dirty="0" smtClean="0"/>
                  <a:t>PRISM2017</a:t>
                </a:r>
                <a:endParaRPr lang="pt-PT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68445" y="1634500"/>
                <a:ext cx="7307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dirty="0" smtClean="0"/>
                  <a:t>FES2014</a:t>
                </a:r>
                <a:endParaRPr lang="pt-PT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68445" y="1920054"/>
                <a:ext cx="690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dirty="0" smtClean="0"/>
                  <a:t>CMEMS</a:t>
                </a:r>
                <a:endParaRPr lang="pt-PT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323528" y="1268760"/>
                <a:ext cx="6391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dirty="0" smtClean="0">
                    <a:solidFill>
                      <a:srgbClr val="1670C9"/>
                    </a:solidFill>
                  </a:rPr>
                  <a:t>OCEAN</a:t>
                </a:r>
                <a:endParaRPr lang="pt-PT" dirty="0">
                  <a:solidFill>
                    <a:srgbClr val="1670C9"/>
                  </a:solidFill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3455876" y="1268760"/>
              <a:ext cx="2401674" cy="1512168"/>
              <a:chOff x="3635896" y="1286436"/>
              <a:chExt cx="2401674" cy="1512168"/>
            </a:xfrm>
          </p:grpSpPr>
          <p:sp>
            <p:nvSpPr>
              <p:cNvPr id="19" name="Rounded Rectangle 18"/>
              <p:cNvSpPr/>
              <p:nvPr/>
            </p:nvSpPr>
            <p:spPr>
              <a:xfrm>
                <a:off x="3635896" y="1286436"/>
                <a:ext cx="2376264" cy="1512168"/>
              </a:xfrm>
              <a:prstGeom prst="roundRect">
                <a:avLst/>
              </a:prstGeom>
              <a:blipFill>
                <a:blip r:embed="rId3"/>
                <a:tile tx="0" ty="0" sx="100000" sy="100000" flip="none" algn="tl"/>
              </a:blipFill>
              <a:ln w="19050">
                <a:solidFill>
                  <a:srgbClr val="1670C9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067944" y="1709192"/>
                <a:ext cx="9744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dirty="0" smtClean="0"/>
                  <a:t>NOAA / GFS</a:t>
                </a:r>
                <a:endParaRPr lang="pt-PT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067944" y="2001870"/>
                <a:ext cx="19696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dirty="0" smtClean="0"/>
                  <a:t>METEO-FRANCE / ARPEGE</a:t>
                </a:r>
                <a:endParaRPr lang="pt-PT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707904" y="1286436"/>
                <a:ext cx="11096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dirty="0" smtClean="0">
                    <a:solidFill>
                      <a:srgbClr val="1670C9"/>
                    </a:solidFill>
                  </a:rPr>
                  <a:t>ATMOSPHERE</a:t>
                </a:r>
                <a:endParaRPr lang="pt-PT" dirty="0">
                  <a:solidFill>
                    <a:srgbClr val="1670C9"/>
                  </a:solidFill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6660232" y="1268760"/>
              <a:ext cx="2376264" cy="1512168"/>
              <a:chOff x="6660232" y="1286436"/>
              <a:chExt cx="2376264" cy="1512168"/>
            </a:xfrm>
          </p:grpSpPr>
          <p:sp>
            <p:nvSpPr>
              <p:cNvPr id="24" name="Rounded Rectangle 23"/>
              <p:cNvSpPr/>
              <p:nvPr/>
            </p:nvSpPr>
            <p:spPr>
              <a:xfrm>
                <a:off x="6660232" y="1286436"/>
                <a:ext cx="2376264" cy="1512168"/>
              </a:xfrm>
              <a:prstGeom prst="roundRect">
                <a:avLst/>
              </a:prstGeom>
              <a:blipFill>
                <a:blip r:embed="rId4"/>
                <a:tile tx="0" ty="0" sx="100000" sy="100000" flip="none" algn="tl"/>
              </a:blipFill>
              <a:ln w="19050">
                <a:solidFill>
                  <a:srgbClr val="1670C9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7092280" y="1709192"/>
                <a:ext cx="13674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dirty="0" err="1" smtClean="0"/>
                  <a:t>EMODnet</a:t>
                </a:r>
                <a:r>
                  <a:rPr lang="pt-PT" dirty="0" smtClean="0"/>
                  <a:t> </a:t>
                </a:r>
                <a:r>
                  <a:rPr lang="pt-PT" dirty="0" err="1" smtClean="0"/>
                  <a:t>Physics</a:t>
                </a:r>
                <a:endParaRPr lang="pt-PT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092280" y="2001870"/>
                <a:ext cx="4381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dirty="0" smtClean="0"/>
                  <a:t>DGT</a:t>
                </a:r>
                <a:endParaRPr lang="pt-PT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6732240" y="1286436"/>
                <a:ext cx="4996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dirty="0" smtClean="0">
                    <a:solidFill>
                      <a:srgbClr val="1670C9"/>
                    </a:solidFill>
                  </a:rPr>
                  <a:t>DATA</a:t>
                </a:r>
                <a:endParaRPr lang="pt-PT" dirty="0">
                  <a:solidFill>
                    <a:srgbClr val="1670C9"/>
                  </a:solidFill>
                </a:endParaRPr>
              </a:p>
            </p:txBody>
          </p:sp>
        </p:grpSp>
        <p:sp>
          <p:nvSpPr>
            <p:cNvPr id="31" name="Bent Arrow 30"/>
            <p:cNvSpPr/>
            <p:nvPr/>
          </p:nvSpPr>
          <p:spPr>
            <a:xfrm rot="10800000">
              <a:off x="6720365" y="2996952"/>
              <a:ext cx="1236011" cy="1008112"/>
            </a:xfrm>
            <a:prstGeom prst="bentArrow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33" name="Bent Arrow 32"/>
            <p:cNvSpPr/>
            <p:nvPr/>
          </p:nvSpPr>
          <p:spPr>
            <a:xfrm rot="10800000" flipH="1">
              <a:off x="1247757" y="3001516"/>
              <a:ext cx="1236011" cy="1008112"/>
            </a:xfrm>
            <a:prstGeom prst="bentArrow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schemeClr val="tx1"/>
                </a:solidFill>
              </a:endParaRPr>
            </a:p>
          </p:txBody>
        </p:sp>
        <p:sp>
          <p:nvSpPr>
            <p:cNvPr id="32" name="Down Arrow 31"/>
            <p:cNvSpPr/>
            <p:nvPr/>
          </p:nvSpPr>
          <p:spPr>
            <a:xfrm>
              <a:off x="4436858" y="2852936"/>
              <a:ext cx="360040" cy="373391"/>
            </a:xfrm>
            <a:prstGeom prst="downArrow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571661" y="4365104"/>
            <a:ext cx="3168352" cy="1944216"/>
            <a:chOff x="3428746" y="4365104"/>
            <a:chExt cx="2376264" cy="1944216"/>
          </a:xfrm>
        </p:grpSpPr>
        <p:grpSp>
          <p:nvGrpSpPr>
            <p:cNvPr id="35" name="Group 34"/>
            <p:cNvGrpSpPr/>
            <p:nvPr/>
          </p:nvGrpSpPr>
          <p:grpSpPr>
            <a:xfrm>
              <a:off x="3428746" y="4797152"/>
              <a:ext cx="2376264" cy="1512168"/>
              <a:chOff x="251520" y="1268760"/>
              <a:chExt cx="2376264" cy="1512168"/>
            </a:xfrm>
          </p:grpSpPr>
          <p:sp>
            <p:nvSpPr>
              <p:cNvPr id="36" name="Rounded Rectangle 35"/>
              <p:cNvSpPr/>
              <p:nvPr/>
            </p:nvSpPr>
            <p:spPr>
              <a:xfrm>
                <a:off x="251520" y="1268760"/>
                <a:ext cx="2376264" cy="1512168"/>
              </a:xfrm>
              <a:prstGeom prst="roundRect">
                <a:avLst/>
              </a:prstGeom>
              <a:blipFill>
                <a:blip r:embed="rId5"/>
                <a:tile tx="0" ty="0" sx="100000" sy="100000" flip="none" algn="tl"/>
              </a:blipFill>
              <a:ln w="19050">
                <a:solidFill>
                  <a:schemeClr val="accent3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683568" y="1691516"/>
                <a:ext cx="4390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dirty="0" err="1" smtClean="0"/>
                  <a:t>Grid</a:t>
                </a:r>
                <a:endParaRPr lang="pt-PT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683568" y="1984194"/>
                <a:ext cx="9369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dirty="0" err="1" smtClean="0"/>
                  <a:t>Parameters</a:t>
                </a:r>
                <a:endParaRPr lang="pt-PT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683568" y="2276872"/>
                <a:ext cx="8418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dirty="0" err="1" smtClean="0"/>
                  <a:t>River</a:t>
                </a:r>
                <a:r>
                  <a:rPr lang="pt-PT" dirty="0" smtClean="0"/>
                  <a:t> </a:t>
                </a:r>
                <a:r>
                  <a:rPr lang="pt-PT" dirty="0" err="1" smtClean="0"/>
                  <a:t>flow</a:t>
                </a:r>
                <a:endParaRPr lang="pt-PT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23528" y="1268760"/>
                <a:ext cx="5063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dirty="0" smtClean="0">
                    <a:solidFill>
                      <a:schemeClr val="accent3"/>
                    </a:solidFill>
                  </a:rPr>
                  <a:t>USER</a:t>
                </a:r>
                <a:endParaRPr lang="pt-PT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41" name="Down Arrow 40"/>
            <p:cNvSpPr/>
            <p:nvPr/>
          </p:nvSpPr>
          <p:spPr>
            <a:xfrm rot="10800000">
              <a:off x="4436859" y="4365104"/>
              <a:ext cx="360040" cy="373391"/>
            </a:xfrm>
            <a:prstGeom prst="down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43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4" r="30108"/>
          <a:stretch/>
        </p:blipFill>
        <p:spPr bwMode="auto">
          <a:xfrm>
            <a:off x="4393735" y="3212976"/>
            <a:ext cx="3510643" cy="10667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033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E8C8E7-7B53-47FB-89A6-9EE29E65B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0840" y="6381328"/>
            <a:ext cx="3119040" cy="288032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C2261-DAC6-44D8-8B85-74A0E7D8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28600" y="6381328"/>
            <a:ext cx="2844800" cy="288032"/>
          </a:xfrm>
        </p:spPr>
        <p:txBody>
          <a:bodyPr/>
          <a:lstStyle/>
          <a:p>
            <a:fld id="{F8CCEE15-C2F9-44A5-A3A4-DA080B606F33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4691C8-3B44-48BF-9B50-9728A86A9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260490"/>
            <a:ext cx="11551841" cy="864081"/>
          </a:xfrm>
        </p:spPr>
        <p:txBody>
          <a:bodyPr>
            <a:normAutofit/>
          </a:bodyPr>
          <a:lstStyle/>
          <a:p>
            <a:r>
              <a:rPr lang="en-US" dirty="0" smtClean="0"/>
              <a:t>The interface components</a:t>
            </a:r>
            <a:endParaRPr lang="en-US" dirty="0"/>
          </a:p>
        </p:txBody>
      </p:sp>
      <p:sp>
        <p:nvSpPr>
          <p:cNvPr id="16" name="Freeform 15"/>
          <p:cNvSpPr/>
          <p:nvPr/>
        </p:nvSpPr>
        <p:spPr>
          <a:xfrm rot="16200000">
            <a:off x="2925375" y="2010757"/>
            <a:ext cx="1955184" cy="957666"/>
          </a:xfrm>
          <a:custGeom>
            <a:avLst/>
            <a:gdLst>
              <a:gd name="connsiteX0" fmla="*/ 0 w 1449298"/>
              <a:gd name="connsiteY0" fmla="*/ 0 h 724475"/>
              <a:gd name="connsiteX1" fmla="*/ 1449298 w 1449298"/>
              <a:gd name="connsiteY1" fmla="*/ 0 h 724475"/>
              <a:gd name="connsiteX2" fmla="*/ 1449298 w 1449298"/>
              <a:gd name="connsiteY2" fmla="*/ 724475 h 724475"/>
              <a:gd name="connsiteX3" fmla="*/ 0 w 1449298"/>
              <a:gd name="connsiteY3" fmla="*/ 724475 h 724475"/>
              <a:gd name="connsiteX4" fmla="*/ 0 w 1449298"/>
              <a:gd name="connsiteY4" fmla="*/ 0 h 72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298" h="724475">
                <a:moveTo>
                  <a:pt x="0" y="0"/>
                </a:moveTo>
                <a:lnTo>
                  <a:pt x="1449298" y="0"/>
                </a:lnTo>
                <a:lnTo>
                  <a:pt x="1449298" y="724475"/>
                </a:lnTo>
                <a:lnTo>
                  <a:pt x="0" y="72447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845" tIns="29845" rIns="29845" bIns="29845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700" kern="1200" dirty="0"/>
          </a:p>
        </p:txBody>
      </p:sp>
      <p:sp>
        <p:nvSpPr>
          <p:cNvPr id="18" name="Freeform 17"/>
          <p:cNvSpPr/>
          <p:nvPr/>
        </p:nvSpPr>
        <p:spPr>
          <a:xfrm rot="16200000">
            <a:off x="4918066" y="2984055"/>
            <a:ext cx="1955184" cy="957666"/>
          </a:xfrm>
          <a:custGeom>
            <a:avLst/>
            <a:gdLst>
              <a:gd name="connsiteX0" fmla="*/ 0 w 1449298"/>
              <a:gd name="connsiteY0" fmla="*/ 0 h 724475"/>
              <a:gd name="connsiteX1" fmla="*/ 1449298 w 1449298"/>
              <a:gd name="connsiteY1" fmla="*/ 0 h 724475"/>
              <a:gd name="connsiteX2" fmla="*/ 1449298 w 1449298"/>
              <a:gd name="connsiteY2" fmla="*/ 724475 h 724475"/>
              <a:gd name="connsiteX3" fmla="*/ 0 w 1449298"/>
              <a:gd name="connsiteY3" fmla="*/ 724475 h 724475"/>
              <a:gd name="connsiteX4" fmla="*/ 0 w 1449298"/>
              <a:gd name="connsiteY4" fmla="*/ 0 h 72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298" h="724475">
                <a:moveTo>
                  <a:pt x="0" y="0"/>
                </a:moveTo>
                <a:lnTo>
                  <a:pt x="1449298" y="0"/>
                </a:lnTo>
                <a:lnTo>
                  <a:pt x="1449298" y="724475"/>
                </a:lnTo>
                <a:lnTo>
                  <a:pt x="0" y="72447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845" tIns="29845" rIns="29845" bIns="29845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700" kern="1200"/>
          </a:p>
        </p:txBody>
      </p:sp>
      <p:sp>
        <p:nvSpPr>
          <p:cNvPr id="20" name="Freeform 19"/>
          <p:cNvSpPr/>
          <p:nvPr/>
        </p:nvSpPr>
        <p:spPr>
          <a:xfrm rot="16200000">
            <a:off x="6913623" y="2006132"/>
            <a:ext cx="1955184" cy="957666"/>
          </a:xfrm>
          <a:custGeom>
            <a:avLst/>
            <a:gdLst>
              <a:gd name="connsiteX0" fmla="*/ 0 w 1449298"/>
              <a:gd name="connsiteY0" fmla="*/ 0 h 724475"/>
              <a:gd name="connsiteX1" fmla="*/ 1449298 w 1449298"/>
              <a:gd name="connsiteY1" fmla="*/ 0 h 724475"/>
              <a:gd name="connsiteX2" fmla="*/ 1449298 w 1449298"/>
              <a:gd name="connsiteY2" fmla="*/ 724475 h 724475"/>
              <a:gd name="connsiteX3" fmla="*/ 0 w 1449298"/>
              <a:gd name="connsiteY3" fmla="*/ 724475 h 724475"/>
              <a:gd name="connsiteX4" fmla="*/ 0 w 1449298"/>
              <a:gd name="connsiteY4" fmla="*/ 0 h 72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298" h="724475">
                <a:moveTo>
                  <a:pt x="0" y="0"/>
                </a:moveTo>
                <a:lnTo>
                  <a:pt x="1449298" y="0"/>
                </a:lnTo>
                <a:lnTo>
                  <a:pt x="1449298" y="724475"/>
                </a:lnTo>
                <a:lnTo>
                  <a:pt x="0" y="72447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845" tIns="29845" rIns="29845" bIns="29845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700" kern="1200"/>
          </a:p>
        </p:txBody>
      </p:sp>
      <p:grpSp>
        <p:nvGrpSpPr>
          <p:cNvPr id="31" name="Group 30"/>
          <p:cNvGrpSpPr/>
          <p:nvPr/>
        </p:nvGrpSpPr>
        <p:grpSpPr>
          <a:xfrm>
            <a:off x="502840" y="726355"/>
            <a:ext cx="5124573" cy="3518539"/>
            <a:chOff x="502840" y="726355"/>
            <a:chExt cx="5124573" cy="3518539"/>
          </a:xfrm>
        </p:grpSpPr>
        <p:grpSp>
          <p:nvGrpSpPr>
            <p:cNvPr id="30" name="Group 29"/>
            <p:cNvGrpSpPr/>
            <p:nvPr/>
          </p:nvGrpSpPr>
          <p:grpSpPr>
            <a:xfrm>
              <a:off x="2179241" y="726355"/>
              <a:ext cx="3448172" cy="3518539"/>
              <a:chOff x="2179241" y="726355"/>
              <a:chExt cx="3448172" cy="3518539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712640" y="1284517"/>
                <a:ext cx="2300588" cy="2401555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15" name="Circular Arrow 14"/>
              <p:cNvSpPr/>
              <p:nvPr/>
            </p:nvSpPr>
            <p:spPr>
              <a:xfrm rot="16200000">
                <a:off x="2144057" y="761539"/>
                <a:ext cx="3518539" cy="3448172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sp>
          <p:nvSpPr>
            <p:cNvPr id="21" name="Content Placeholder 2">
              <a:extLst>
                <a:ext uri="{FF2B5EF4-FFF2-40B4-BE49-F238E27FC236}">
                  <a16:creationId xmlns:a16="http://schemas.microsoft.com/office/drawing/2014/main" id="{6E237A87-8CCA-4023-80DB-B69C4E2114F2}"/>
                </a:ext>
              </a:extLst>
            </p:cNvPr>
            <p:cNvSpPr txBox="1">
              <a:spLocks/>
            </p:cNvSpPr>
            <p:nvPr/>
          </p:nvSpPr>
          <p:spPr>
            <a:xfrm>
              <a:off x="502840" y="990600"/>
              <a:ext cx="2743200" cy="1219200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57175" indent="-257175" algn="l" defTabSz="342900" rtl="0" eaLnBrk="1" latinLnBrk="0" hangingPunct="1">
                <a:spcBef>
                  <a:spcPct val="20000"/>
                </a:spcBef>
                <a:buSzPct val="100000"/>
                <a:buFontTx/>
                <a:buBlip>
                  <a:blip r:embed="rId3"/>
                </a:buBlip>
                <a:defRPr sz="2800" b="0" i="0" kern="1200">
                  <a:solidFill>
                    <a:schemeClr val="tx1">
                      <a:lumMod val="75000"/>
                    </a:schemeClr>
                  </a:solidFill>
                  <a:latin typeface="+mn-lt"/>
                  <a:ea typeface="Source Sans Pro" charset="0"/>
                  <a:cs typeface="Source Sans Pro" charset="0"/>
                </a:defRPr>
              </a:lvl1pPr>
              <a:lvl2pPr marL="557213" indent="-214313" algn="l" defTabSz="342900" rtl="0" eaLnBrk="1" latinLnBrk="0" hangingPunct="1">
                <a:spcBef>
                  <a:spcPct val="20000"/>
                </a:spcBef>
                <a:buSzPct val="90000"/>
                <a:buFont typeface="Calibri" panose="020F0502020204030204" pitchFamily="34" charset="0"/>
                <a:buChar char="-"/>
                <a:defRPr sz="2600" b="0" i="0" kern="1200">
                  <a:solidFill>
                    <a:schemeClr val="tx1">
                      <a:lumMod val="75000"/>
                    </a:schemeClr>
                  </a:solidFill>
                  <a:latin typeface="+mn-lt"/>
                  <a:ea typeface="Source Sans Pro" charset="0"/>
                  <a:cs typeface="Source Sans Pro" charset="0"/>
                </a:defRPr>
              </a:lvl2pPr>
              <a:lvl3pPr marL="857250" indent="-171450" algn="l" defTabSz="342900" rtl="0" eaLnBrk="1" latinLnBrk="0" hangingPunct="1">
                <a:spcBef>
                  <a:spcPct val="20000"/>
                </a:spcBef>
                <a:buSzPct val="80000"/>
                <a:buFont typeface="Wingdings" panose="05000000000000000000" pitchFamily="2" charset="2"/>
                <a:buChar char="§"/>
                <a:defRPr sz="2400" b="0" i="0" kern="1200">
                  <a:solidFill>
                    <a:schemeClr val="tx1">
                      <a:lumMod val="75000"/>
                    </a:schemeClr>
                  </a:solidFill>
                  <a:latin typeface="+mn-lt"/>
                  <a:ea typeface="Source Sans Pro" charset="0"/>
                  <a:cs typeface="Source Sans Pro" charset="0"/>
                </a:defRPr>
              </a:lvl3pPr>
              <a:lvl4pPr marL="1200150" marR="0" indent="-171450" algn="l" defTabSz="3429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70000"/>
                <a:buFont typeface="Calibri" panose="020F0502020204030204" pitchFamily="34" charset="0"/>
                <a:buChar char="-"/>
                <a:tabLst/>
                <a:defRPr sz="2800" b="0" i="0" kern="1200">
                  <a:solidFill>
                    <a:schemeClr val="tx1">
                      <a:lumMod val="75000"/>
                    </a:schemeClr>
                  </a:solidFill>
                  <a:latin typeface="+mn-lt"/>
                  <a:ea typeface="Source Sans Pro" charset="0"/>
                  <a:cs typeface="Source Sans Pro" charset="0"/>
                </a:defRPr>
              </a:lvl4pPr>
              <a:lvl5pPr marL="1371600" marR="0" indent="0" algn="l" defTabSz="3429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80000"/>
                <a:buFontTx/>
                <a:buNone/>
                <a:tabLst/>
                <a:defRPr sz="2800" b="0" i="0" kern="1200">
                  <a:solidFill>
                    <a:schemeClr val="tx1">
                      <a:lumMod val="75000"/>
                    </a:schemeClr>
                  </a:solidFill>
                  <a:latin typeface="+mn-lt"/>
                  <a:ea typeface="Source Sans Pro" charset="0"/>
                  <a:cs typeface="Source Sans Pro" charset="0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b="1" dirty="0"/>
                <a:t>Configuration assistant</a:t>
              </a:r>
              <a:r>
                <a:rPr lang="en-US" sz="1800" i="1" dirty="0"/>
                <a:t>: </a:t>
              </a:r>
              <a:r>
                <a:rPr lang="en-US" sz="1800" i="1" dirty="0" smtClean="0"/>
                <a:t>builds </a:t>
              </a:r>
              <a:r>
                <a:rPr lang="en-US" sz="1800" i="1" dirty="0"/>
                <a:t>a deployment step by step</a:t>
              </a:r>
              <a:endParaRPr lang="en-US" sz="1800" i="1" dirty="0" smtClean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4008040" y="1703617"/>
            <a:ext cx="3852375" cy="4495801"/>
            <a:chOff x="4008040" y="1703617"/>
            <a:chExt cx="3852375" cy="4495801"/>
          </a:xfrm>
        </p:grpSpPr>
        <p:grpSp>
          <p:nvGrpSpPr>
            <p:cNvPr id="24" name="Group 23"/>
            <p:cNvGrpSpPr/>
            <p:nvPr/>
          </p:nvGrpSpPr>
          <p:grpSpPr>
            <a:xfrm>
              <a:off x="4160471" y="1703617"/>
              <a:ext cx="3448172" cy="3518539"/>
              <a:chOff x="4267231" y="1703617"/>
              <a:chExt cx="3448172" cy="3518539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71813" y="2250357"/>
                <a:ext cx="2429747" cy="2412977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17" name="Shape 16"/>
              <p:cNvSpPr/>
              <p:nvPr/>
            </p:nvSpPr>
            <p:spPr>
              <a:xfrm rot="16200000">
                <a:off x="4232047" y="1738801"/>
                <a:ext cx="3518539" cy="3448172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  <p:sp>
          <p:nvSpPr>
            <p:cNvPr id="23" name="Content Placeholder 2">
              <a:extLst>
                <a:ext uri="{FF2B5EF4-FFF2-40B4-BE49-F238E27FC236}">
                  <a16:creationId xmlns:a16="http://schemas.microsoft.com/office/drawing/2014/main" id="{6E237A87-8CCA-4023-80DB-B69C4E2114F2}"/>
                </a:ext>
              </a:extLst>
            </p:cNvPr>
            <p:cNvSpPr txBox="1">
              <a:spLocks/>
            </p:cNvSpPr>
            <p:nvPr/>
          </p:nvSpPr>
          <p:spPr>
            <a:xfrm>
              <a:off x="4008040" y="5158459"/>
              <a:ext cx="3852375" cy="1040959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57175" indent="-257175" algn="l" defTabSz="342900" rtl="0" eaLnBrk="1" latinLnBrk="0" hangingPunct="1">
                <a:spcBef>
                  <a:spcPct val="20000"/>
                </a:spcBef>
                <a:buSzPct val="100000"/>
                <a:buFontTx/>
                <a:buBlip>
                  <a:blip r:embed="rId3"/>
                </a:buBlip>
                <a:defRPr sz="2800" b="0" i="0" kern="1200">
                  <a:solidFill>
                    <a:schemeClr val="tx1">
                      <a:lumMod val="75000"/>
                    </a:schemeClr>
                  </a:solidFill>
                  <a:latin typeface="+mn-lt"/>
                  <a:ea typeface="Source Sans Pro" charset="0"/>
                  <a:cs typeface="Source Sans Pro" charset="0"/>
                </a:defRPr>
              </a:lvl1pPr>
              <a:lvl2pPr marL="557213" indent="-214313" algn="l" defTabSz="342900" rtl="0" eaLnBrk="1" latinLnBrk="0" hangingPunct="1">
                <a:spcBef>
                  <a:spcPct val="20000"/>
                </a:spcBef>
                <a:buSzPct val="90000"/>
                <a:buFont typeface="Calibri" panose="020F0502020204030204" pitchFamily="34" charset="0"/>
                <a:buChar char="-"/>
                <a:defRPr sz="2600" b="0" i="0" kern="1200">
                  <a:solidFill>
                    <a:schemeClr val="tx1">
                      <a:lumMod val="75000"/>
                    </a:schemeClr>
                  </a:solidFill>
                  <a:latin typeface="+mn-lt"/>
                  <a:ea typeface="Source Sans Pro" charset="0"/>
                  <a:cs typeface="Source Sans Pro" charset="0"/>
                </a:defRPr>
              </a:lvl2pPr>
              <a:lvl3pPr marL="857250" indent="-171450" algn="l" defTabSz="342900" rtl="0" eaLnBrk="1" latinLnBrk="0" hangingPunct="1">
                <a:spcBef>
                  <a:spcPct val="20000"/>
                </a:spcBef>
                <a:buSzPct val="80000"/>
                <a:buFont typeface="Wingdings" panose="05000000000000000000" pitchFamily="2" charset="2"/>
                <a:buChar char="§"/>
                <a:defRPr sz="2400" b="0" i="0" kern="1200">
                  <a:solidFill>
                    <a:schemeClr val="tx1">
                      <a:lumMod val="75000"/>
                    </a:schemeClr>
                  </a:solidFill>
                  <a:latin typeface="+mn-lt"/>
                  <a:ea typeface="Source Sans Pro" charset="0"/>
                  <a:cs typeface="Source Sans Pro" charset="0"/>
                </a:defRPr>
              </a:lvl3pPr>
              <a:lvl4pPr marL="1200150" marR="0" indent="-171450" algn="l" defTabSz="3429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70000"/>
                <a:buFont typeface="Calibri" panose="020F0502020204030204" pitchFamily="34" charset="0"/>
                <a:buChar char="-"/>
                <a:tabLst/>
                <a:defRPr sz="2800" b="0" i="0" kern="1200">
                  <a:solidFill>
                    <a:schemeClr val="tx1">
                      <a:lumMod val="75000"/>
                    </a:schemeClr>
                  </a:solidFill>
                  <a:latin typeface="+mn-lt"/>
                  <a:ea typeface="Source Sans Pro" charset="0"/>
                  <a:cs typeface="Source Sans Pro" charset="0"/>
                </a:defRPr>
              </a:lvl4pPr>
              <a:lvl5pPr marL="1371600" marR="0" indent="0" algn="l" defTabSz="3429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80000"/>
                <a:buFontTx/>
                <a:buNone/>
                <a:tabLst/>
                <a:defRPr sz="2800" b="0" i="0" kern="1200">
                  <a:solidFill>
                    <a:schemeClr val="tx1">
                      <a:lumMod val="75000"/>
                    </a:schemeClr>
                  </a:solidFill>
                  <a:latin typeface="+mn-lt"/>
                  <a:ea typeface="Source Sans Pro" charset="0"/>
                  <a:cs typeface="Source Sans Pro" charset="0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b="1" dirty="0"/>
                <a:t>Forecast </a:t>
              </a:r>
              <a:r>
                <a:rPr lang="en-US" sz="1800" b="1" dirty="0" smtClean="0"/>
                <a:t>manager</a:t>
              </a:r>
              <a:r>
                <a:rPr lang="en-US" sz="1800" i="1" dirty="0" smtClean="0"/>
                <a:t>: check status and details, clone, stop &amp; restart, delete,…  </a:t>
              </a: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6101146" y="768609"/>
            <a:ext cx="5526894" cy="3448172"/>
            <a:chOff x="6101146" y="768609"/>
            <a:chExt cx="5526894" cy="3448172"/>
          </a:xfrm>
        </p:grpSpPr>
        <p:sp>
          <p:nvSpPr>
            <p:cNvPr id="22" name="Content Placeholder 2">
              <a:extLst>
                <a:ext uri="{FF2B5EF4-FFF2-40B4-BE49-F238E27FC236}">
                  <a16:creationId xmlns:a16="http://schemas.microsoft.com/office/drawing/2014/main" id="{6E237A87-8CCA-4023-80DB-B69C4E2114F2}"/>
                </a:ext>
              </a:extLst>
            </p:cNvPr>
            <p:cNvSpPr txBox="1">
              <a:spLocks/>
            </p:cNvSpPr>
            <p:nvPr/>
          </p:nvSpPr>
          <p:spPr>
            <a:xfrm>
              <a:off x="9037240" y="1066800"/>
              <a:ext cx="2590800" cy="3086201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57175" indent="-257175" algn="l" defTabSz="342900" rtl="0" eaLnBrk="1" latinLnBrk="0" hangingPunct="1">
                <a:spcBef>
                  <a:spcPct val="20000"/>
                </a:spcBef>
                <a:buSzPct val="100000"/>
                <a:buFontTx/>
                <a:buBlip>
                  <a:blip r:embed="rId3"/>
                </a:buBlip>
                <a:defRPr sz="2800" b="0" i="0" kern="1200">
                  <a:solidFill>
                    <a:schemeClr val="tx1">
                      <a:lumMod val="75000"/>
                    </a:schemeClr>
                  </a:solidFill>
                  <a:latin typeface="+mn-lt"/>
                  <a:ea typeface="Source Sans Pro" charset="0"/>
                  <a:cs typeface="Source Sans Pro" charset="0"/>
                </a:defRPr>
              </a:lvl1pPr>
              <a:lvl2pPr marL="557213" indent="-214313" algn="l" defTabSz="342900" rtl="0" eaLnBrk="1" latinLnBrk="0" hangingPunct="1">
                <a:spcBef>
                  <a:spcPct val="20000"/>
                </a:spcBef>
                <a:buSzPct val="90000"/>
                <a:buFont typeface="Calibri" panose="020F0502020204030204" pitchFamily="34" charset="0"/>
                <a:buChar char="-"/>
                <a:defRPr sz="2600" b="0" i="0" kern="1200">
                  <a:solidFill>
                    <a:schemeClr val="tx1">
                      <a:lumMod val="75000"/>
                    </a:schemeClr>
                  </a:solidFill>
                  <a:latin typeface="+mn-lt"/>
                  <a:ea typeface="Source Sans Pro" charset="0"/>
                  <a:cs typeface="Source Sans Pro" charset="0"/>
                </a:defRPr>
              </a:lvl2pPr>
              <a:lvl3pPr marL="857250" indent="-171450" algn="l" defTabSz="342900" rtl="0" eaLnBrk="1" latinLnBrk="0" hangingPunct="1">
                <a:spcBef>
                  <a:spcPct val="20000"/>
                </a:spcBef>
                <a:buSzPct val="80000"/>
                <a:buFont typeface="Wingdings" panose="05000000000000000000" pitchFamily="2" charset="2"/>
                <a:buChar char="§"/>
                <a:defRPr sz="2400" b="0" i="0" kern="1200">
                  <a:solidFill>
                    <a:schemeClr val="tx1">
                      <a:lumMod val="75000"/>
                    </a:schemeClr>
                  </a:solidFill>
                  <a:latin typeface="+mn-lt"/>
                  <a:ea typeface="Source Sans Pro" charset="0"/>
                  <a:cs typeface="Source Sans Pro" charset="0"/>
                </a:defRPr>
              </a:lvl3pPr>
              <a:lvl4pPr marL="1200150" marR="0" indent="-171450" algn="l" defTabSz="3429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70000"/>
                <a:buFont typeface="Calibri" panose="020F0502020204030204" pitchFamily="34" charset="0"/>
                <a:buChar char="-"/>
                <a:tabLst/>
                <a:defRPr sz="2800" b="0" i="0" kern="1200">
                  <a:solidFill>
                    <a:schemeClr val="tx1">
                      <a:lumMod val="75000"/>
                    </a:schemeClr>
                  </a:solidFill>
                  <a:latin typeface="+mn-lt"/>
                  <a:ea typeface="Source Sans Pro" charset="0"/>
                  <a:cs typeface="Source Sans Pro" charset="0"/>
                </a:defRPr>
              </a:lvl4pPr>
              <a:lvl5pPr marL="1371600" marR="0" indent="0" algn="l" defTabSz="3429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80000"/>
                <a:buFontTx/>
                <a:buNone/>
                <a:tabLst/>
                <a:defRPr sz="2800" b="0" i="0" kern="1200">
                  <a:solidFill>
                    <a:schemeClr val="tx1">
                      <a:lumMod val="75000"/>
                    </a:schemeClr>
                  </a:solidFill>
                  <a:latin typeface="+mn-lt"/>
                  <a:ea typeface="Source Sans Pro" charset="0"/>
                  <a:cs typeface="Source Sans Pro" charset="0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dirty="0"/>
                <a:t>Outputs </a:t>
              </a:r>
              <a:r>
                <a:rPr lang="en-US" sz="2000" b="1" dirty="0" smtClean="0"/>
                <a:t>viewer</a:t>
              </a:r>
              <a:r>
                <a:rPr lang="en-US" sz="2000" i="1" dirty="0" smtClean="0"/>
                <a:t>:</a:t>
              </a:r>
            </a:p>
            <a:p>
              <a:pPr lvl="1"/>
              <a:r>
                <a:rPr lang="en-US" sz="1800" i="1" dirty="0"/>
                <a:t>Download results</a:t>
              </a:r>
            </a:p>
            <a:p>
              <a:pPr lvl="1"/>
              <a:r>
                <a:rPr lang="en-US" sz="1800" i="1" dirty="0" smtClean="0"/>
                <a:t>View maps and time series</a:t>
              </a:r>
              <a:endParaRPr lang="en-US" sz="1800" i="1" dirty="0"/>
            </a:p>
            <a:p>
              <a:pPr lvl="1"/>
              <a:r>
                <a:rPr lang="en-US" sz="1800" i="1" dirty="0" smtClean="0"/>
                <a:t>Compare results </a:t>
              </a:r>
              <a:r>
                <a:rPr lang="en-US" sz="1800" i="1" dirty="0"/>
                <a:t>from several deployments</a:t>
              </a:r>
              <a:endParaRPr lang="en-US" sz="1800" i="1" dirty="0" smtClean="0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6101146" y="768609"/>
              <a:ext cx="3518539" cy="3448172"/>
              <a:chOff x="6101146" y="768609"/>
              <a:chExt cx="3518539" cy="3448172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55101" y="1246385"/>
                <a:ext cx="2472228" cy="2434681"/>
              </a:xfrm>
              <a:prstGeom prst="ellipse">
                <a:avLst/>
              </a:prstGeom>
              <a:ln w="63500" cap="rnd">
                <a:noFill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29" name="Circular Arrow 28"/>
              <p:cNvSpPr/>
              <p:nvPr/>
            </p:nvSpPr>
            <p:spPr>
              <a:xfrm>
                <a:off x="6101146" y="768609"/>
                <a:ext cx="3518539" cy="3448172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</p:grpSp>
    </p:spTree>
    <p:extLst>
      <p:ext uri="{BB962C8B-B14F-4D97-AF65-F5344CB8AC3E}">
        <p14:creationId xmlns:p14="http://schemas.microsoft.com/office/powerpoint/2010/main" val="3074696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8E6FE5-3197-494C-8360-0E3A58063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37A87-8CCA-4023-80DB-B69C4E211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Step 1: Select the model and the duration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1FCB6-AB47-49CF-8B7F-26D068D91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46516-D760-42C5-8341-E6211A5E3C6C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D14A63-2E17-4FA7-AB0D-491B7FD10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Generating a forecast system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03" y="2290818"/>
            <a:ext cx="11088555" cy="358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75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8E6FE5-3197-494C-8360-0E3A58063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37A87-8CCA-4023-80DB-B69C4E211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Step 2: Upload and verify the grid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1FCB6-AB47-49CF-8B7F-26D068D91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46516-D760-42C5-8341-E6211A5E3C6C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D14A63-2E17-4FA7-AB0D-491B7FD10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Generating a forecast system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1" y="1772816"/>
            <a:ext cx="9840416" cy="40292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412" y="2060848"/>
            <a:ext cx="8400256" cy="462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22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8E6FE5-3197-494C-8360-0E3A58063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37A87-8CCA-4023-80DB-B69C4E211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Step 3: Specify boundary conditions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1FCB6-AB47-49CF-8B7F-26D068D91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46516-D760-42C5-8341-E6211A5E3C6C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D14A63-2E17-4FA7-AB0D-491B7FD10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Generating a forecast system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617" y="1988841"/>
            <a:ext cx="6804431" cy="427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00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8E6FE5-3197-494C-8360-0E3A58063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37A87-8CCA-4023-80DB-B69C4E211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Step 4: Define output stations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1FCB6-AB47-49CF-8B7F-26D068D91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46516-D760-42C5-8341-E6211A5E3C6C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D14A63-2E17-4FA7-AB0D-491B7FD10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Generating a forecast system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584" y="1827329"/>
            <a:ext cx="7104789" cy="447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6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8E6FE5-3197-494C-8360-0E3A58063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37A87-8CCA-4023-80DB-B69C4E211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Step 5: Define physical and numerical parameters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1FCB6-AB47-49CF-8B7F-26D068D91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46516-D760-42C5-8341-E6211A5E3C6C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D14A63-2E17-4FA7-AB0D-491B7FD10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Generating a forecast system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14" y="1772816"/>
            <a:ext cx="7196829" cy="45365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029" y="1772816"/>
            <a:ext cx="7208428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10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8E6FE5-3197-494C-8360-0E3A58063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37A87-8CCA-4023-80DB-B69C4E211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Step 6: Define space-dependent parameters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1FCB6-AB47-49CF-8B7F-26D068D91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46516-D760-42C5-8341-E6211A5E3C6C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D14A63-2E17-4FA7-AB0D-491B7FD10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Generating a forecast system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14" y="1916833"/>
            <a:ext cx="10608501" cy="405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43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8E6FE5-3197-494C-8360-0E3A58063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37A87-8CCA-4023-80DB-B69C4E211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Step 7: Review and submit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1FCB6-AB47-49CF-8B7F-26D068D91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46516-D760-42C5-8341-E6211A5E3C6C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D14A63-2E17-4FA7-AB0D-491B7FD10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smtClean="0"/>
              <a:t>Generating a forecast system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1837835"/>
            <a:ext cx="9456373" cy="447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38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8E6FE5-3197-494C-8360-0E3A58063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1FCB6-AB47-49CF-8B7F-26D068D91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46516-D760-42C5-8341-E6211A5E3C6C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D14A63-2E17-4FA7-AB0D-491B7FD10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260490"/>
            <a:ext cx="11551841" cy="864081"/>
          </a:xfrm>
        </p:spPr>
        <p:txBody>
          <a:bodyPr>
            <a:normAutofit/>
          </a:bodyPr>
          <a:lstStyle/>
          <a:p>
            <a:r>
              <a:rPr lang="en-US" dirty="0" smtClean="0"/>
              <a:t>Example: flow, elevation and time series in the Tagus Estuary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29936"/>
            <a:ext cx="11963400" cy="5875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997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Innovative platform to generate on-demand ocean forecasts is </a:t>
            </a:r>
            <a:r>
              <a:rPr lang="en-GB" dirty="0"/>
              <a:t>publicly available </a:t>
            </a:r>
            <a:r>
              <a:rPr lang="en-GB" dirty="0" smtClean="0"/>
              <a:t>(opencoasts.ncg.ingrid.pt</a:t>
            </a:r>
            <a:r>
              <a:rPr lang="en-GB" dirty="0"/>
              <a:t>)</a:t>
            </a:r>
            <a:endParaRPr lang="en-GB" dirty="0" smtClean="0"/>
          </a:p>
          <a:p>
            <a:r>
              <a:rPr lang="en-GB" dirty="0"/>
              <a:t>Training and documentation:</a:t>
            </a:r>
          </a:p>
          <a:p>
            <a:pPr lvl="1"/>
            <a:r>
              <a:rPr lang="en-GB" dirty="0"/>
              <a:t>Podcast: </a:t>
            </a:r>
            <a:r>
              <a:rPr lang="en-GB" dirty="0">
                <a:hlinkClick r:id="rId2"/>
              </a:rPr>
              <a:t>http://opencoasts.lnec.pt/index_en.php#eventos</a:t>
            </a:r>
            <a:endParaRPr lang="en-GB" dirty="0"/>
          </a:p>
          <a:p>
            <a:pPr lvl="1"/>
            <a:r>
              <a:rPr lang="en-GB" dirty="0" smtClean="0"/>
              <a:t>User’s </a:t>
            </a:r>
            <a:r>
              <a:rPr lang="en-GB" dirty="0"/>
              <a:t>manual: </a:t>
            </a:r>
            <a:r>
              <a:rPr lang="en-GB" dirty="0">
                <a:hlinkClick r:id="rId3"/>
              </a:rPr>
              <a:t>http://opencoasts.lnec.pt/OPENCoastS_manual.htm</a:t>
            </a:r>
            <a:endParaRPr lang="en-GB" dirty="0"/>
          </a:p>
          <a:p>
            <a:r>
              <a:rPr lang="en-GB" dirty="0" err="1" smtClean="0"/>
              <a:t>Forcings</a:t>
            </a:r>
            <a:r>
              <a:rPr lang="en-GB" dirty="0" smtClean="0"/>
              <a:t> (FES2014, CMEMS and GFS) allow worldwide applications</a:t>
            </a:r>
          </a:p>
          <a:p>
            <a:r>
              <a:rPr lang="en-GB" dirty="0" smtClean="0"/>
              <a:t>Limited physics: 2D </a:t>
            </a:r>
            <a:r>
              <a:rPr lang="en-GB" dirty="0" err="1" smtClean="0"/>
              <a:t>barotropic</a:t>
            </a:r>
            <a:r>
              <a:rPr lang="en-GB" dirty="0" smtClean="0"/>
              <a:t> shallow water flows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ED21-2E67-4EDC-8CB9-57E138672477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405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35360" y="1268765"/>
            <a:ext cx="6598840" cy="4855007"/>
          </a:xfrm>
        </p:spPr>
        <p:txBody>
          <a:bodyPr>
            <a:normAutofit/>
          </a:bodyPr>
          <a:lstStyle/>
          <a:p>
            <a:r>
              <a:rPr lang="en-GB" dirty="0" smtClean="0"/>
              <a:t>3D </a:t>
            </a:r>
            <a:r>
              <a:rPr lang="en-GB" dirty="0" err="1" smtClean="0"/>
              <a:t>baroclinic</a:t>
            </a:r>
            <a:r>
              <a:rPr lang="en-GB" dirty="0" smtClean="0"/>
              <a:t> physics (April, 2019)</a:t>
            </a:r>
          </a:p>
          <a:p>
            <a:r>
              <a:rPr lang="en-GB" dirty="0"/>
              <a:t>Migrate to larger computational resources</a:t>
            </a:r>
          </a:p>
          <a:p>
            <a:r>
              <a:rPr lang="en-GB" dirty="0" smtClean="0"/>
              <a:t>Coupled </a:t>
            </a:r>
            <a:r>
              <a:rPr lang="en-GB" dirty="0" smtClean="0"/>
              <a:t>waves and currents </a:t>
            </a:r>
            <a:r>
              <a:rPr lang="en-GB" dirty="0"/>
              <a:t>model (SCHISM-WWM), including forcing by WW3</a:t>
            </a:r>
          </a:p>
          <a:p>
            <a:r>
              <a:rPr lang="en-GB" dirty="0" smtClean="0"/>
              <a:t>Improved viewer</a:t>
            </a:r>
          </a:p>
          <a:p>
            <a:r>
              <a:rPr lang="en-GB" dirty="0" smtClean="0"/>
              <a:t>Perform 72 hour forecasts</a:t>
            </a:r>
          </a:p>
          <a:p>
            <a:r>
              <a:rPr lang="en-GB" dirty="0" smtClean="0"/>
              <a:t>Open </a:t>
            </a:r>
            <a:r>
              <a:rPr lang="en-GB" dirty="0" smtClean="0"/>
              <a:t>code at the end of the project (2021)</a:t>
            </a:r>
            <a:endParaRPr lang="en-GB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3ED21-2E67-4EDC-8CB9-57E138672477}" type="datetime1">
              <a:rPr lang="en-US" smtClean="0"/>
              <a:t>4/15/2019</a:t>
            </a:fld>
            <a:endParaRPr lang="en-US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 smtClean="0"/>
              <a:t>Perspectives</a:t>
            </a:r>
            <a:endParaRPr lang="en-GB" dirty="0"/>
          </a:p>
        </p:txBody>
      </p:sp>
      <p:graphicFrame>
        <p:nvGraphicFramePr>
          <p:cNvPr id="6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0204804"/>
              </p:ext>
            </p:extLst>
          </p:nvPr>
        </p:nvGraphicFramePr>
        <p:xfrm>
          <a:off x="3717925" y="1268413"/>
          <a:ext cx="11522075" cy="4854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9807" y="3381375"/>
            <a:ext cx="1718310" cy="6286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E2E4EA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6968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D6AF74F5-B822-494B-A042-C9131B52B06B}"/>
              </a:ext>
            </a:extLst>
          </p:cNvPr>
          <p:cNvSpPr txBox="1">
            <a:spLocks/>
          </p:cNvSpPr>
          <p:nvPr/>
        </p:nvSpPr>
        <p:spPr>
          <a:xfrm>
            <a:off x="47328" y="3886200"/>
            <a:ext cx="5362872" cy="2448272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/>
            <a:r>
              <a:rPr lang="en-GB" b="1" dirty="0" smtClean="0"/>
              <a:t>Acknowledgments:</a:t>
            </a:r>
          </a:p>
          <a:p>
            <a:pPr indent="0"/>
            <a:r>
              <a:rPr lang="en-GB" b="1" dirty="0" smtClean="0"/>
              <a:t>SCHISM community (model)</a:t>
            </a:r>
          </a:p>
          <a:p>
            <a:pPr indent="0"/>
            <a:r>
              <a:rPr lang="en-GB" b="1" dirty="0" smtClean="0"/>
              <a:t>NOAA, METEO-FRANCE (atmospheric predictions)</a:t>
            </a:r>
          </a:p>
          <a:p>
            <a:pPr indent="0"/>
            <a:r>
              <a:rPr lang="en-GB" b="1" dirty="0" smtClean="0"/>
              <a:t>FES2014 (tidal predictions)</a:t>
            </a:r>
          </a:p>
          <a:p>
            <a:pPr indent="0"/>
            <a:r>
              <a:rPr lang="en-GB" b="1" dirty="0" smtClean="0"/>
              <a:t>CMEMS (oceanographic predictions)</a:t>
            </a:r>
          </a:p>
          <a:p>
            <a:pPr indent="0"/>
            <a:r>
              <a:rPr lang="en-GB" b="1" dirty="0" err="1" smtClean="0"/>
              <a:t>EMODnet</a:t>
            </a:r>
            <a:r>
              <a:rPr lang="en-GB" b="1" dirty="0" smtClean="0"/>
              <a:t> (oceanographic data)</a:t>
            </a:r>
          </a:p>
          <a:p>
            <a:pPr indent="0"/>
            <a:endParaRPr lang="en-GB" sz="2000" dirty="0" smtClean="0"/>
          </a:p>
          <a:p>
            <a:pPr algn="ctr"/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6AF74F5-B822-494B-A042-C9131B52B06B}"/>
              </a:ext>
            </a:extLst>
          </p:cNvPr>
          <p:cNvSpPr txBox="1">
            <a:spLocks/>
          </p:cNvSpPr>
          <p:nvPr/>
        </p:nvSpPr>
        <p:spPr>
          <a:xfrm>
            <a:off x="8153400" y="152400"/>
            <a:ext cx="3860276" cy="1030560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smtClean="0"/>
              <a:t>Contact:</a:t>
            </a:r>
          </a:p>
          <a:p>
            <a:r>
              <a:rPr lang="en-GB" dirty="0"/>
              <a:t>	</a:t>
            </a:r>
            <a:r>
              <a:rPr lang="en-GB" dirty="0" err="1" smtClean="0"/>
              <a:t>Anabela</a:t>
            </a:r>
            <a:r>
              <a:rPr lang="en-GB" dirty="0" smtClean="0"/>
              <a:t> Oliveira, aoliveira@lnec.pt</a:t>
            </a:r>
          </a:p>
          <a:p>
            <a:endParaRPr lang="en-GB" b="1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278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04799"/>
            <a:ext cx="10363200" cy="5976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21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123825"/>
            <a:ext cx="10791825" cy="661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106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76199"/>
            <a:ext cx="7848600" cy="665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859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_base">
  <a:themeElements>
    <a:clrScheme name="Eudat-Color">
      <a:dk1>
        <a:srgbClr val="515151"/>
      </a:dk1>
      <a:lt1>
        <a:sysClr val="window" lastClr="FFFFFF"/>
      </a:lt1>
      <a:dk2>
        <a:srgbClr val="1F497D"/>
      </a:dk2>
      <a:lt2>
        <a:srgbClr val="EEECE1"/>
      </a:lt2>
      <a:accent1>
        <a:srgbClr val="1B216E"/>
      </a:accent1>
      <a:accent2>
        <a:srgbClr val="B01813"/>
      </a:accent2>
      <a:accent3>
        <a:srgbClr val="DF3A10"/>
      </a:accent3>
      <a:accent4>
        <a:srgbClr val="F39605"/>
      </a:accent4>
      <a:accent5>
        <a:srgbClr val="FBBE09"/>
      </a:accent5>
      <a:accent6>
        <a:srgbClr val="FFF3E6"/>
      </a:accent6>
      <a:hlink>
        <a:srgbClr val="B11913"/>
      </a:hlink>
      <a:folHlink>
        <a:srgbClr val="DF3B13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OSC_HUB_16-9_ppt_template_v0.8" id="{8DB138ED-F999-4E5E-AFD0-12EA3FB52E1E}" vid="{C7DA8598-46A9-41FB-9598-1F55E7691436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EOSC_HUB_16-9_ppt_template_v0.8-2</Template>
  <TotalTime>6523</TotalTime>
  <Words>590</Words>
  <Application>Microsoft Office PowerPoint</Application>
  <PresentationFormat>Widescreen</PresentationFormat>
  <Paragraphs>140</Paragraphs>
  <Slides>22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Aharoni</vt:lpstr>
      <vt:lpstr>Arial</vt:lpstr>
      <vt:lpstr>Calibri</vt:lpstr>
      <vt:lpstr>Source Sans Pro</vt:lpstr>
      <vt:lpstr>Wingdings</vt:lpstr>
      <vt:lpstr>slide_base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Anabela Pacheco de Oliveira</dc:creator>
  <cp:lastModifiedBy>André Bustorff Fortunato</cp:lastModifiedBy>
  <cp:revision>58</cp:revision>
  <dcterms:created xsi:type="dcterms:W3CDTF">2018-11-12T16:20:15Z</dcterms:created>
  <dcterms:modified xsi:type="dcterms:W3CDTF">2019-04-15T15:09:36Z</dcterms:modified>
</cp:coreProperties>
</file>