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440" r:id="rId2"/>
    <p:sldId id="532" r:id="rId3"/>
    <p:sldId id="548" r:id="rId4"/>
    <p:sldId id="538" r:id="rId5"/>
    <p:sldId id="534" r:id="rId6"/>
    <p:sldId id="539" r:id="rId7"/>
    <p:sldId id="547" r:id="rId8"/>
    <p:sldId id="533" r:id="rId9"/>
    <p:sldId id="535" r:id="rId10"/>
    <p:sldId id="536" r:id="rId11"/>
    <p:sldId id="509" r:id="rId12"/>
    <p:sldId id="529" r:id="rId13"/>
    <p:sldId id="512" r:id="rId14"/>
    <p:sldId id="540" r:id="rId15"/>
    <p:sldId id="530" r:id="rId16"/>
    <p:sldId id="526" r:id="rId17"/>
    <p:sldId id="513" r:id="rId18"/>
    <p:sldId id="546" r:id="rId19"/>
    <p:sldId id="541" r:id="rId20"/>
    <p:sldId id="524" r:id="rId21"/>
    <p:sldId id="525" r:id="rId22"/>
    <p:sldId id="528" r:id="rId23"/>
    <p:sldId id="527" r:id="rId24"/>
    <p:sldId id="531" r:id="rId25"/>
    <p:sldId id="544" r:id="rId26"/>
    <p:sldId id="543" r:id="rId27"/>
    <p:sldId id="542" r:id="rId28"/>
  </p:sldIdLst>
  <p:sldSz cx="13716000" cy="73152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6008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12017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80255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24034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3004261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3605113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4205966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4806818" algn="l" defTabSz="1201704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66FF66"/>
    <a:srgbClr val="29C330"/>
    <a:srgbClr val="FFFFFF"/>
    <a:srgbClr val="050000"/>
    <a:srgbClr val="040000"/>
    <a:srgbClr val="030000"/>
    <a:srgbClr val="FFFF66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27" autoAdjust="0"/>
    <p:restoredTop sz="94660"/>
  </p:normalViewPr>
  <p:slideViewPr>
    <p:cSldViewPr>
      <p:cViewPr varScale="1">
        <p:scale>
          <a:sx n="78" d="100"/>
          <a:sy n="78" d="100"/>
        </p:scale>
        <p:origin x="581" y="86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7890"/>
    </p:cViewPr>
  </p:sorterViewPr>
  <p:notesViewPr>
    <p:cSldViewPr>
      <p:cViewPr varScale="1">
        <p:scale>
          <a:sx n="81" d="100"/>
          <a:sy n="81" d="100"/>
        </p:scale>
        <p:origin x="-204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4EF001F4-7DF8-4659-942A-0C7F2E80FD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407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3" y="685800"/>
            <a:ext cx="642937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EABBF0-704C-4BA5-A0D3-CFCA368720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56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00852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01704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802557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403409" algn="l" rtl="0" eaLnBrk="0" fontAlgn="base" hangingPunct="0">
      <a:spcBef>
        <a:spcPct val="30000"/>
      </a:spcBef>
      <a:spcAft>
        <a:spcPct val="0"/>
      </a:spcAft>
      <a:defRPr sz="2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2DD3F9-39C1-4189-9275-F59578461B29}" type="slidenum">
              <a:rPr lang="en-US" altLang="en-US" sz="12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20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Masking process unnecessary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62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Masking process unnecessary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68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Masking process unnecessary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54B2-2ED8-4A8C-A973-1105ED5705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949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5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95837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3EA4604-025A-4614-85C6-C47A700A0C27}" type="slidenum">
              <a:rPr lang="en-US" smtClean="0">
                <a:latin typeface="Times New Roman" pitchFamily="18" charset="0"/>
              </a:rPr>
              <a:pPr eaLnBrk="1" hangingPunct="1"/>
              <a:t>7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284530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757E1E2A-3EE3-4A81-A43D-319B958CE691}" type="slidenum">
              <a:rPr lang="en-US" smtClean="0">
                <a:latin typeface="Times New Roman" pitchFamily="18" charset="0"/>
              </a:rPr>
              <a:pPr eaLnBrk="1" hangingPunct="1"/>
              <a:t>9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18805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Flexibility is not just in the horizontal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02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Used CA_DWR/RUN84b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Used CA_DWR/RUN84b</a:t>
            </a:r>
          </a:p>
        </p:txBody>
      </p:sp>
    </p:spTree>
    <p:extLst>
      <p:ext uri="{BB962C8B-B14F-4D97-AF65-F5344CB8AC3E}">
        <p14:creationId xmlns:p14="http://schemas.microsoft.com/office/powerpoint/2010/main" val="34804002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149303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Demo on using </a:t>
            </a:r>
            <a:r>
              <a:rPr lang="en-US" dirty="0" err="1" smtClean="0"/>
              <a:t>transect.bp</a:t>
            </a:r>
            <a:r>
              <a:rPr lang="en-US" dirty="0" smtClean="0"/>
              <a:t> (/</a:t>
            </a:r>
            <a:r>
              <a:rPr lang="en-US" dirty="0" err="1" smtClean="0"/>
              <a:t>sciclone</a:t>
            </a:r>
            <a:r>
              <a:rPr lang="en-US" dirty="0" smtClean="0"/>
              <a:t>/home10/</a:t>
            </a:r>
            <a:r>
              <a:rPr lang="en-US" dirty="0" err="1" smtClean="0"/>
              <a:t>yinglong</a:t>
            </a:r>
            <a:r>
              <a:rPr lang="en-US" dirty="0" smtClean="0"/>
              <a:t>/vims20/CA_DWR/RUN84d/</a:t>
            </a:r>
            <a:r>
              <a:rPr lang="en-US" dirty="0" err="1" smtClean="0"/>
              <a:t>Vgrid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520415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16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5920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18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0890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19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65102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3662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RUN84k</a:t>
            </a:r>
          </a:p>
        </p:txBody>
      </p:sp>
    </p:spTree>
    <p:extLst>
      <p:ext uri="{BB962C8B-B14F-4D97-AF65-F5344CB8AC3E}">
        <p14:creationId xmlns:p14="http://schemas.microsoft.com/office/powerpoint/2010/main" val="1676601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22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r>
              <a:rPr lang="en-US" dirty="0" smtClean="0"/>
              <a:t>RUN84k</a:t>
            </a:r>
          </a:p>
        </p:txBody>
      </p:sp>
    </p:spTree>
    <p:extLst>
      <p:ext uri="{BB962C8B-B14F-4D97-AF65-F5344CB8AC3E}">
        <p14:creationId xmlns:p14="http://schemas.microsoft.com/office/powerpoint/2010/main" val="3250163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69307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71778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25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46986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365E5-C163-4287-8B12-36FA1A6618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466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F53299A7-0753-4996-A718-530AAE95BD0E}" type="slidenum">
              <a:rPr lang="en-US">
                <a:latin typeface="Times New Roman" pitchFamily="18" charset="0"/>
              </a:rPr>
              <a:pPr eaLnBrk="1" hangingPunct="1"/>
              <a:t>27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4313" y="685800"/>
            <a:ext cx="6429375" cy="34290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304800" indent="-304800" eaLnBrk="1" hangingPunct="1">
              <a:buFontTx/>
              <a:buAutoNum type="arabicPeriod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61740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2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485900" y="1950720"/>
            <a:ext cx="11658600" cy="121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4612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5" name="Date Placeholder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1485900" y="6664960"/>
            <a:ext cx="28575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Footer Placeholder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143500" y="6664960"/>
            <a:ext cx="4343400" cy="48768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ctr">
              <a:defRPr sz="1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2687300" y="6664960"/>
            <a:ext cx="1028700" cy="48768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5974-FB05-4F95-84AA-8AA014098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4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21FEF-ACE1-4EC2-AA3E-70F84F93D8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82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/>
            </a:lvl1pPr>
            <a:lvl2pPr marL="600852" indent="0">
              <a:buNone/>
              <a:defRPr sz="2400"/>
            </a:lvl2pPr>
            <a:lvl3pPr marL="1201704" indent="0">
              <a:buNone/>
              <a:defRPr sz="2100"/>
            </a:lvl3pPr>
            <a:lvl4pPr marL="1802557" indent="0">
              <a:buNone/>
              <a:defRPr sz="1800"/>
            </a:lvl4pPr>
            <a:lvl5pPr marL="2403409" indent="0">
              <a:buNone/>
              <a:defRPr sz="1800"/>
            </a:lvl5pPr>
            <a:lvl6pPr marL="3004261" indent="0">
              <a:buNone/>
              <a:defRPr sz="1800"/>
            </a:lvl6pPr>
            <a:lvl7pPr marL="3605113" indent="0">
              <a:buNone/>
              <a:defRPr sz="1800"/>
            </a:lvl7pPr>
            <a:lvl8pPr marL="4205966" indent="0">
              <a:buNone/>
              <a:defRPr sz="1800"/>
            </a:lvl8pPr>
            <a:lvl9pPr marL="4806818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A753F-757F-48CE-9444-E08671B24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8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0C080-1AA1-4BC8-84EE-E28F81F212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13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7C763-90A3-464F-A974-148960F395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4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3E031-54F8-469D-82B1-491AD31EA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1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BD60D-0FA7-43B5-BC97-8FFA0D4B36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9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2EA859-8461-4541-B84C-8D662A7E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901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A1DFD-D0FB-480C-B059-CC18AE805B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08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E96C5-37A3-4051-B22C-F9EFC8626E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3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77463" y="81280"/>
            <a:ext cx="3286125" cy="70713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9088" y="81280"/>
            <a:ext cx="9629775" cy="70713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3733B-FE62-4F60-9A0B-DA454B6DD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79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19088" y="1137920"/>
            <a:ext cx="13144500" cy="601472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92C87-8F83-4AF2-8F2B-E03A0709C4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781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1908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05638" y="1137920"/>
            <a:ext cx="6457950" cy="601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F6C93A-5CD7-41DD-9750-37FEAD4E9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62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43000" y="81280"/>
            <a:ext cx="10858500" cy="6417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1908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005638" y="113792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1908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005638" y="4226560"/>
            <a:ext cx="6457950" cy="2926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BAB9E-5952-4B96-8C3A-B859F76B7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119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43000" y="81280"/>
            <a:ext cx="10858500" cy="64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9088" y="1137920"/>
            <a:ext cx="13144500" cy="601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 Box 16"/>
          <p:cNvSpPr txBox="1">
            <a:spLocks noChangeArrowheads="1"/>
          </p:cNvSpPr>
          <p:nvPr userDrawn="1"/>
        </p:nvSpPr>
        <p:spPr bwMode="auto">
          <a:xfrm>
            <a:off x="342900" y="162560"/>
            <a:ext cx="242752" cy="613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defRPr/>
            </a:pPr>
            <a:endParaRPr lang="en-US" sz="3200" smtClean="0"/>
          </a:p>
        </p:txBody>
      </p:sp>
      <p:sp>
        <p:nvSpPr>
          <p:cNvPr id="345105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773025" y="81280"/>
            <a:ext cx="914400" cy="48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0170" tIns="60085" rIns="120170" bIns="60085" numCol="1" anchor="b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7E744F7B-BAAC-4EC5-866F-244C78EEB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4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5pPr>
      <a:lvl6pPr marL="600852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6pPr>
      <a:lvl7pPr marL="1201704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7pPr>
      <a:lvl8pPr marL="1802557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8pPr>
      <a:lvl9pPr marL="2403409" algn="l" rtl="0" fontAlgn="base">
        <a:spcBef>
          <a:spcPct val="0"/>
        </a:spcBef>
        <a:spcAft>
          <a:spcPct val="0"/>
        </a:spcAft>
        <a:defRPr sz="3700">
          <a:solidFill>
            <a:srgbClr val="FF0000"/>
          </a:solidFill>
          <a:latin typeface="Tahoma" pitchFamily="34" charset="0"/>
        </a:defRPr>
      </a:lvl9pPr>
    </p:titleStyle>
    <p:bodyStyle>
      <a:lvl1pPr marL="450639" indent="-450639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502131" indent="-30042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3pPr>
      <a:lvl4pPr marL="2102983" indent="-300426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4pPr>
      <a:lvl5pPr marL="2703835" indent="-30042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5pPr>
      <a:lvl6pPr marL="3304687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6pPr>
      <a:lvl7pPr marL="3905540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7pPr>
      <a:lvl8pPr marL="4506392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8pPr>
      <a:lvl9pPr marL="5107244" indent="-300426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1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7C1E9ABC-AFA0-48B3-8943-E927E6730071}" type="slidenum">
              <a:rPr lang="en-US" altLang="en-US" sz="1800"/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8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828800"/>
            <a:ext cx="13030200" cy="1381760"/>
          </a:xfrm>
          <a:extLst>
            <a:ext uri="{909E8E84-426E-40DD-AFC4-6F175D3DCCD1}">
              <a14:hiddenFill xmlns:a14="http://schemas.microsoft.com/office/drawing/2010/main">
                <a:solidFill>
                  <a:srgbClr val="0099FF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altLang="en-US" sz="5300" dirty="0" smtClean="0"/>
              <a:t>LSC</a:t>
            </a:r>
            <a:r>
              <a:rPr lang="en-US" altLang="en-US" sz="5300" baseline="30000" dirty="0" smtClean="0"/>
              <a:t>2</a:t>
            </a:r>
            <a:endParaRPr lang="en-US" altLang="en-US" sz="3200" baseline="30000" dirty="0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374482" y="6827520"/>
            <a:ext cx="297180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0170" tIns="60085" rIns="120170" bIns="60085" anchor="ctr"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/>
          </a:p>
        </p:txBody>
      </p:sp>
      <p:sp>
        <p:nvSpPr>
          <p:cNvPr id="3077" name="Rectangle 1"/>
          <p:cNvSpPr>
            <a:spLocks noChangeArrowheads="1"/>
          </p:cNvSpPr>
          <p:nvPr/>
        </p:nvSpPr>
        <p:spPr bwMode="auto">
          <a:xfrm>
            <a:off x="5374482" y="3581400"/>
            <a:ext cx="2893218" cy="55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0170" tIns="60085" rIns="120170" bIns="60085">
            <a:spAutoFit/>
          </a:bodyPr>
          <a:lstStyle>
            <a:lvl1pPr marL="285750" indent="-28575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6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2800" dirty="0" smtClean="0"/>
              <a:t>Joseph Zhang</a:t>
            </a:r>
            <a:endParaRPr lang="en-US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Start simple…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895350" y="914400"/>
            <a:ext cx="11811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Start with simpler S or SZ vertical grid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Often times you can get quite reasonable results with these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Note that Z is always shaved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Move on to LSC</a:t>
            </a:r>
            <a:r>
              <a:rPr lang="en-US" baseline="30000" dirty="0" smtClean="0"/>
              <a:t>2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Like UG in the vertical, but with the benefit of a layered model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Know your processes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 good LSC</a:t>
            </a:r>
            <a:r>
              <a:rPr lang="en-US" baseline="30000" dirty="0" smtClean="0"/>
              <a:t>2</a:t>
            </a:r>
            <a:r>
              <a:rPr lang="en-US" dirty="0" smtClean="0"/>
              <a:t> grid should </a:t>
            </a:r>
          </a:p>
          <a:p>
            <a:pPr marL="1487454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Be ‘pleasing’ to the eye</a:t>
            </a:r>
          </a:p>
          <a:p>
            <a:pPr marL="1487454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Have resolution where you wanted (vice versa)</a:t>
            </a:r>
          </a:p>
          <a:p>
            <a:pPr marL="1487454" lvl="2" indent="-285750">
              <a:buFont typeface="Arial" panose="020B0604020202020204" pitchFamily="34" charset="0"/>
              <a:buChar char="•"/>
            </a:pPr>
            <a:r>
              <a:rPr lang="en-US" dirty="0" smtClean="0"/>
              <a:t>Minimize dissipation due to ‘degeneracy’: terrain-following has minimal </a:t>
            </a:r>
            <a:r>
              <a:rPr lang="en-US" dirty="0" smtClean="0"/>
              <a:t>dissipation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Improvise!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09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8" y="4145280"/>
            <a:ext cx="5700713" cy="316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Vanishing quasi-sigma (VQS)</a:t>
            </a:r>
            <a:endParaRPr lang="en-US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0240"/>
            <a:ext cx="8006189" cy="406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72600" y="3657600"/>
            <a:ext cx="2809159" cy="398342"/>
          </a:xfrm>
          <a:prstGeom prst="rect">
            <a:avLst/>
          </a:prstGeom>
          <a:noFill/>
        </p:spPr>
        <p:txBody>
          <a:bodyPr wrap="none" lIns="120170" tIns="60085" rIns="120170" bIns="60085" rtlCol="0">
            <a:spAutoFit/>
          </a:bodyPr>
          <a:lstStyle/>
          <a:p>
            <a:r>
              <a:rPr lang="en-US" dirty="0" err="1" smtClean="0"/>
              <a:t>Dukhovskoy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5486400"/>
            <a:ext cx="77775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Different # of levels are used at different depths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At a given depth, the # of levels is interpolated from the 2 adjacent master grids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/>
                </a:solidFill>
              </a:rPr>
              <a:t>Thin layers near the bottom are masked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/>
                </a:solidFill>
              </a:rPr>
              <a:t>Staircases appear near the bottom (like </a:t>
            </a:r>
            <a:r>
              <a:rPr lang="en-US" i="1" dirty="0" smtClean="0">
                <a:solidFill>
                  <a:schemeClr val="accent1"/>
                </a:solidFill>
              </a:rPr>
              <a:t>Z</a:t>
            </a:r>
            <a:r>
              <a:rPr lang="en-US" dirty="0" smtClean="0">
                <a:solidFill>
                  <a:schemeClr val="accent1"/>
                </a:solidFill>
              </a:rPr>
              <a:t>), but otherwise terrain following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4915654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Procedure for VQS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1485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/>
              <a:t>LSC</a:t>
            </a:r>
            <a:r>
              <a:rPr lang="en-US" sz="3200" b="1" baseline="30000" dirty="0" smtClean="0"/>
              <a:t>2</a:t>
            </a:r>
            <a:endParaRPr lang="en-US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124200"/>
            <a:ext cx="8006189" cy="406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0997" y="1083717"/>
            <a:ext cx="12657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Different # of levels are used at different depths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At a given depth, the # of levels is interpolated from the 2 adjacent master grids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/>
                </a:solidFill>
              </a:rPr>
              <a:t>Thin layers near the bottom are combined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accent1"/>
                </a:solidFill>
              </a:rPr>
              <a:t>Staircases appear near the bottom (like </a:t>
            </a:r>
            <a:r>
              <a:rPr lang="en-US" i="1" dirty="0" smtClean="0">
                <a:solidFill>
                  <a:schemeClr val="accent1"/>
                </a:solidFill>
              </a:rPr>
              <a:t>Z</a:t>
            </a:r>
            <a:r>
              <a:rPr lang="en-US" dirty="0" smtClean="0">
                <a:solidFill>
                  <a:schemeClr val="accent1"/>
                </a:solidFill>
              </a:rPr>
              <a:t>) are avoided by using shaved cells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44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smtClean="0"/>
              <a:t>LSC</a:t>
            </a:r>
            <a:r>
              <a:rPr lang="en-US" baseline="30000" smtClean="0"/>
              <a:t>2</a:t>
            </a:r>
            <a:endParaRPr lang="en-US" baseline="30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06108" y="1187085"/>
            <a:ext cx="1104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At a given depth, find 2 adjacent masters 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If the depth is shallower than the 1</a:t>
            </a:r>
            <a:r>
              <a:rPr lang="en-US" baseline="30000" dirty="0" smtClean="0"/>
              <a:t>st</a:t>
            </a:r>
            <a:r>
              <a:rPr lang="en-US" dirty="0" smtClean="0"/>
              <a:t> master, use terrain following with stretching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Z coordinates for the given depth are interpolated from the 2 adjacent master grids</a:t>
            </a: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5402002" y="3359719"/>
            <a:ext cx="0" cy="204756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7002202" y="3359719"/>
            <a:ext cx="0" cy="32766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/>
          <p:cNvCxnSpPr/>
          <p:nvPr/>
        </p:nvCxnSpPr>
        <p:spPr bwMode="auto">
          <a:xfrm>
            <a:off x="5402002" y="3588319"/>
            <a:ext cx="16002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Connector 27"/>
          <p:cNvCxnSpPr/>
          <p:nvPr/>
        </p:nvCxnSpPr>
        <p:spPr bwMode="auto">
          <a:xfrm>
            <a:off x="5402002" y="3893119"/>
            <a:ext cx="16002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Connector 29"/>
          <p:cNvCxnSpPr/>
          <p:nvPr/>
        </p:nvCxnSpPr>
        <p:spPr bwMode="auto">
          <a:xfrm>
            <a:off x="5402002" y="4197919"/>
            <a:ext cx="1600200" cy="15716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" name="Straight Connector 31"/>
          <p:cNvCxnSpPr/>
          <p:nvPr/>
        </p:nvCxnSpPr>
        <p:spPr bwMode="auto">
          <a:xfrm>
            <a:off x="5402002" y="4502719"/>
            <a:ext cx="1600200" cy="381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4" name="Straight Connector 33"/>
          <p:cNvCxnSpPr/>
          <p:nvPr/>
        </p:nvCxnSpPr>
        <p:spPr bwMode="auto">
          <a:xfrm>
            <a:off x="5402002" y="4807519"/>
            <a:ext cx="1600200" cy="51355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6" name="Straight Connector 35"/>
          <p:cNvCxnSpPr/>
          <p:nvPr/>
        </p:nvCxnSpPr>
        <p:spPr bwMode="auto">
          <a:xfrm>
            <a:off x="5415983" y="5407287"/>
            <a:ext cx="1600200" cy="6096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Straight Connector 38"/>
          <p:cNvCxnSpPr/>
          <p:nvPr/>
        </p:nvCxnSpPr>
        <p:spPr bwMode="auto">
          <a:xfrm>
            <a:off x="5402002" y="5397455"/>
            <a:ext cx="1600200" cy="103672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Connector 40"/>
          <p:cNvCxnSpPr/>
          <p:nvPr/>
        </p:nvCxnSpPr>
        <p:spPr bwMode="auto">
          <a:xfrm>
            <a:off x="5388021" y="5387623"/>
            <a:ext cx="1628162" cy="1236371"/>
          </a:xfrm>
          <a:prstGeom prst="line">
            <a:avLst/>
          </a:prstGeom>
          <a:ln>
            <a:headEnd type="none" w="med" len="med"/>
            <a:tailEnd type="none" w="med" len="med"/>
          </a:ln>
          <a:ex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5791200" y="3424120"/>
            <a:ext cx="301298" cy="2492636"/>
            <a:chOff x="922598" y="3722001"/>
            <a:chExt cx="301298" cy="2492636"/>
          </a:xfrm>
        </p:grpSpPr>
        <p:cxnSp>
          <p:nvCxnSpPr>
            <p:cNvPr id="43" name="Straight Connector 42"/>
            <p:cNvCxnSpPr/>
            <p:nvPr/>
          </p:nvCxnSpPr>
          <p:spPr bwMode="auto">
            <a:xfrm flipH="1">
              <a:off x="1066801" y="3886200"/>
              <a:ext cx="7037" cy="2230437"/>
            </a:xfrm>
            <a:prstGeom prst="line">
              <a:avLst/>
            </a:prstGeom>
            <a:noFill/>
            <a:ln w="9525" cap="flat" cmpd="sng" algn="ctr">
              <a:solidFill>
                <a:srgbClr val="29C3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8" name="Group 7"/>
            <p:cNvGrpSpPr/>
            <p:nvPr/>
          </p:nvGrpSpPr>
          <p:grpSpPr>
            <a:xfrm>
              <a:off x="922598" y="3722001"/>
              <a:ext cx="301298" cy="2433528"/>
              <a:chOff x="922598" y="3722001"/>
              <a:chExt cx="301298" cy="2433528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941446" y="3722001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934064" y="4035623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936514" y="4387127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938964" y="4758295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941414" y="5119631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922598" y="5732488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946314" y="5893919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29C330"/>
                    </a:solidFill>
                  </a:rPr>
                  <a:t>o</a:t>
                </a:r>
                <a:endParaRPr lang="en-US" sz="1100" dirty="0">
                  <a:solidFill>
                    <a:srgbClr val="29C330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938131" y="5953027"/>
              <a:ext cx="27122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smtClean="0">
                  <a:solidFill>
                    <a:srgbClr val="FFC000"/>
                  </a:solidFill>
                </a:rPr>
                <a:t>o</a:t>
              </a:r>
              <a:endParaRPr lang="en-US" sz="1100" b="1" dirty="0">
                <a:solidFill>
                  <a:srgbClr val="FFC000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275838" y="342412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277883" y="373774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270906" y="402330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273356" y="433791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277883" y="466686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69240" y="523346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856400" y="341628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867872" y="379589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860895" y="419494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53918" y="470225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867872" y="5138407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67083" y="5824027"/>
            <a:ext cx="236887" cy="31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870580" y="6242735"/>
            <a:ext cx="236887" cy="31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874077" y="6453265"/>
            <a:ext cx="236887" cy="316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cxnSp>
        <p:nvCxnSpPr>
          <p:cNvPr id="85" name="Straight Connector 84"/>
          <p:cNvCxnSpPr/>
          <p:nvPr/>
        </p:nvCxnSpPr>
        <p:spPr bwMode="auto">
          <a:xfrm>
            <a:off x="6184086" y="3596747"/>
            <a:ext cx="1144" cy="2420140"/>
          </a:xfrm>
          <a:prstGeom prst="line">
            <a:avLst/>
          </a:prstGeom>
          <a:noFill/>
          <a:ln w="952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" name="Group 26"/>
          <p:cNvGrpSpPr/>
          <p:nvPr/>
        </p:nvGrpSpPr>
        <p:grpSpPr>
          <a:xfrm>
            <a:off x="6042723" y="3440596"/>
            <a:ext cx="291138" cy="2670380"/>
            <a:chOff x="1174121" y="3738477"/>
            <a:chExt cx="291138" cy="2670380"/>
          </a:xfrm>
        </p:grpSpPr>
        <p:grpSp>
          <p:nvGrpSpPr>
            <p:cNvPr id="87" name="Group 86"/>
            <p:cNvGrpSpPr/>
            <p:nvPr/>
          </p:nvGrpSpPr>
          <p:grpSpPr>
            <a:xfrm>
              <a:off x="1174121" y="3738477"/>
              <a:ext cx="291138" cy="2563253"/>
              <a:chOff x="932758" y="3722001"/>
              <a:chExt cx="291138" cy="2563253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941446" y="3722001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934064" y="4035623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936514" y="4387127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938964" y="4809095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41414" y="5160271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932758" y="5812387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946314" y="6023644"/>
                <a:ext cx="261610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29C330"/>
                    </a:solidFill>
                  </a:rPr>
                  <a:t>o</a:t>
                </a:r>
                <a:endParaRPr lang="en-US" sz="1100" dirty="0">
                  <a:solidFill>
                    <a:srgbClr val="29C330"/>
                  </a:solidFill>
                </a:endParaRPr>
              </a:p>
            </p:txBody>
          </p:sp>
        </p:grpSp>
        <p:sp>
          <p:nvSpPr>
            <p:cNvPr id="95" name="TextBox 94"/>
            <p:cNvSpPr txBox="1"/>
            <p:nvPr/>
          </p:nvSpPr>
          <p:spPr>
            <a:xfrm>
              <a:off x="1175510" y="6101080"/>
              <a:ext cx="2824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29C330"/>
                  </a:solidFill>
                </a:rPr>
                <a:t>o</a:t>
              </a:r>
              <a:endParaRPr lang="en-US" sz="1400" dirty="0">
                <a:solidFill>
                  <a:srgbClr val="29C330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791200" y="2628633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Master</a:t>
            </a:r>
            <a:endParaRPr lang="en-US" dirty="0"/>
          </a:p>
        </p:txBody>
      </p:sp>
      <p:cxnSp>
        <p:nvCxnSpPr>
          <p:cNvPr id="33" name="Straight Arrow Connector 32"/>
          <p:cNvCxnSpPr/>
          <p:nvPr/>
        </p:nvCxnSpPr>
        <p:spPr bwMode="auto">
          <a:xfrm flipH="1">
            <a:off x="5415983" y="2902519"/>
            <a:ext cx="394033" cy="4572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endCxn id="69" idx="0"/>
          </p:cNvCxnSpPr>
          <p:nvPr/>
        </p:nvCxnSpPr>
        <p:spPr bwMode="auto">
          <a:xfrm>
            <a:off x="6652045" y="2911814"/>
            <a:ext cx="345580" cy="504467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358574" y="3435919"/>
            <a:ext cx="368156" cy="2669813"/>
            <a:chOff x="6358574" y="3435919"/>
            <a:chExt cx="368156" cy="2669813"/>
          </a:xfrm>
        </p:grpSpPr>
        <p:cxnSp>
          <p:nvCxnSpPr>
            <p:cNvPr id="86" name="Straight Connector 85"/>
            <p:cNvCxnSpPr/>
            <p:nvPr/>
          </p:nvCxnSpPr>
          <p:spPr bwMode="auto">
            <a:xfrm>
              <a:off x="6479951" y="3588319"/>
              <a:ext cx="30148" cy="2361724"/>
            </a:xfrm>
            <a:prstGeom prst="line">
              <a:avLst/>
            </a:prstGeom>
            <a:noFill/>
            <a:ln w="9525" cap="flat" cmpd="sng" algn="ctr">
              <a:solidFill>
                <a:srgbClr val="29C33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97" name="Group 96"/>
            <p:cNvGrpSpPr/>
            <p:nvPr/>
          </p:nvGrpSpPr>
          <p:grpSpPr>
            <a:xfrm>
              <a:off x="6358574" y="3435919"/>
              <a:ext cx="368156" cy="2514124"/>
              <a:chOff x="934064" y="3722001"/>
              <a:chExt cx="289832" cy="2626592"/>
            </a:xfrm>
          </p:grpSpPr>
          <p:sp>
            <p:nvSpPr>
              <p:cNvPr id="99" name="TextBox 98"/>
              <p:cNvSpPr txBox="1"/>
              <p:nvPr/>
            </p:nvSpPr>
            <p:spPr>
              <a:xfrm>
                <a:off x="941446" y="3722001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>
                <a:off x="934064" y="4055943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936514" y="4425144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938964" y="4923699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941414" y="5335536"/>
                <a:ext cx="2824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29C330"/>
                    </a:solidFill>
                  </a:rPr>
                  <a:t>o</a:t>
                </a:r>
                <a:endParaRPr lang="en-US" sz="1400" dirty="0">
                  <a:solidFill>
                    <a:srgbClr val="29C330"/>
                  </a:solidFill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949124" y="6086983"/>
                <a:ext cx="26896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 smtClean="0">
                    <a:solidFill>
                      <a:srgbClr val="29C330"/>
                    </a:solidFill>
                  </a:rPr>
                  <a:t>o</a:t>
                </a:r>
                <a:endParaRPr lang="en-US" sz="1100" dirty="0">
                  <a:solidFill>
                    <a:srgbClr val="29C330"/>
                  </a:solidFill>
                </a:endParaRPr>
              </a:p>
            </p:txBody>
          </p:sp>
        </p:grpSp>
        <p:sp>
          <p:nvSpPr>
            <p:cNvPr id="77" name="TextBox 76"/>
            <p:cNvSpPr txBox="1"/>
            <p:nvPr/>
          </p:nvSpPr>
          <p:spPr>
            <a:xfrm>
              <a:off x="6371991" y="5789132"/>
              <a:ext cx="236887" cy="316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rgbClr val="FFC000"/>
                  </a:solidFill>
                </a:rPr>
                <a:t>o</a:t>
              </a:r>
              <a:endParaRPr lang="en-US" sz="1400" dirty="0">
                <a:solidFill>
                  <a:srgbClr val="FFC000"/>
                </a:solidFill>
              </a:endParaRPr>
            </a:p>
          </p:txBody>
        </p:sp>
      </p:grpSp>
      <p:sp>
        <p:nvSpPr>
          <p:cNvPr id="12" name="Multiply 11"/>
          <p:cNvSpPr/>
          <p:nvPr/>
        </p:nvSpPr>
        <p:spPr bwMode="auto">
          <a:xfrm>
            <a:off x="6307529" y="4727451"/>
            <a:ext cx="381000" cy="426562"/>
          </a:xfrm>
          <a:prstGeom prst="mathMultiply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53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Thin layers</a:t>
            </a:r>
            <a:endParaRPr lang="en-US" b="1" dirty="0"/>
          </a:p>
        </p:txBody>
      </p:sp>
      <p:cxnSp>
        <p:nvCxnSpPr>
          <p:cNvPr id="67" name="Straight Connector 66"/>
          <p:cNvCxnSpPr/>
          <p:nvPr/>
        </p:nvCxnSpPr>
        <p:spPr bwMode="auto">
          <a:xfrm>
            <a:off x="8382000" y="1219879"/>
            <a:ext cx="0" cy="2047568"/>
          </a:xfrm>
          <a:prstGeom prst="line">
            <a:avLst/>
          </a:prstGeom>
          <a:noFill/>
          <a:ln w="952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Connector 67"/>
          <p:cNvCxnSpPr/>
          <p:nvPr/>
        </p:nvCxnSpPr>
        <p:spPr bwMode="auto">
          <a:xfrm>
            <a:off x="9982200" y="1219879"/>
            <a:ext cx="0" cy="3276600"/>
          </a:xfrm>
          <a:prstGeom prst="line">
            <a:avLst/>
          </a:prstGeom>
          <a:noFill/>
          <a:ln w="952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6" name="Straight Connector 85"/>
          <p:cNvCxnSpPr/>
          <p:nvPr/>
        </p:nvCxnSpPr>
        <p:spPr bwMode="auto">
          <a:xfrm>
            <a:off x="11577484" y="1448479"/>
            <a:ext cx="0" cy="2047568"/>
          </a:xfrm>
          <a:prstGeom prst="line">
            <a:avLst/>
          </a:prstGeom>
          <a:noFill/>
          <a:ln w="952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7" name="Straight Connector 86"/>
          <p:cNvCxnSpPr/>
          <p:nvPr/>
        </p:nvCxnSpPr>
        <p:spPr bwMode="auto">
          <a:xfrm>
            <a:off x="13177684" y="1448479"/>
            <a:ext cx="0" cy="3276600"/>
          </a:xfrm>
          <a:prstGeom prst="line">
            <a:avLst/>
          </a:prstGeom>
          <a:noFill/>
          <a:ln w="9525" cap="flat" cmpd="sng" algn="ctr">
            <a:solidFill>
              <a:srgbClr val="29C33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8" name="Straight Connector 87"/>
          <p:cNvCxnSpPr/>
          <p:nvPr/>
        </p:nvCxnSpPr>
        <p:spPr bwMode="auto">
          <a:xfrm>
            <a:off x="11577484" y="1677079"/>
            <a:ext cx="16002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9" name="Straight Connector 88"/>
          <p:cNvCxnSpPr/>
          <p:nvPr/>
        </p:nvCxnSpPr>
        <p:spPr bwMode="auto">
          <a:xfrm>
            <a:off x="11577484" y="1981879"/>
            <a:ext cx="1600200" cy="762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0" name="Straight Connector 89"/>
          <p:cNvCxnSpPr/>
          <p:nvPr/>
        </p:nvCxnSpPr>
        <p:spPr bwMode="auto">
          <a:xfrm>
            <a:off x="11577484" y="2286679"/>
            <a:ext cx="1600200" cy="15716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1" name="Straight Connector 90"/>
          <p:cNvCxnSpPr/>
          <p:nvPr/>
        </p:nvCxnSpPr>
        <p:spPr bwMode="auto">
          <a:xfrm>
            <a:off x="11577484" y="2591479"/>
            <a:ext cx="1600200" cy="381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Straight Connector 91"/>
          <p:cNvCxnSpPr/>
          <p:nvPr/>
        </p:nvCxnSpPr>
        <p:spPr bwMode="auto">
          <a:xfrm>
            <a:off x="11577484" y="2896279"/>
            <a:ext cx="1600200" cy="51355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3" name="Straight Connector 92"/>
          <p:cNvCxnSpPr/>
          <p:nvPr/>
        </p:nvCxnSpPr>
        <p:spPr bwMode="auto">
          <a:xfrm>
            <a:off x="11591465" y="3496047"/>
            <a:ext cx="1600200" cy="6096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4" name="Straight Connector 93"/>
          <p:cNvCxnSpPr/>
          <p:nvPr/>
        </p:nvCxnSpPr>
        <p:spPr bwMode="auto">
          <a:xfrm>
            <a:off x="11577484" y="3486215"/>
            <a:ext cx="1628161" cy="104836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5" name="Straight Connector 94"/>
          <p:cNvCxnSpPr/>
          <p:nvPr/>
        </p:nvCxnSpPr>
        <p:spPr bwMode="auto">
          <a:xfrm>
            <a:off x="11563503" y="3476383"/>
            <a:ext cx="1628162" cy="123637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6" name="TextBox 95"/>
          <p:cNvSpPr txBox="1"/>
          <p:nvPr/>
        </p:nvSpPr>
        <p:spPr>
          <a:xfrm>
            <a:off x="8254756" y="128669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251950" y="159790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8249144" y="1909106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246338" y="222031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243532" y="253151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8240726" y="307519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9839932" y="128669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846274" y="167041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852616" y="205413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9849126" y="256883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9845636" y="302455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842146" y="3697607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9838656" y="4112502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9844998" y="428754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12" name="Right Arrow 111"/>
          <p:cNvSpPr/>
          <p:nvPr/>
        </p:nvSpPr>
        <p:spPr bwMode="auto">
          <a:xfrm>
            <a:off x="10363200" y="2054130"/>
            <a:ext cx="685800" cy="232549"/>
          </a:xfrm>
          <a:prstGeom prst="rightArrow">
            <a:avLst/>
          </a:prstGeom>
          <a:solidFill>
            <a:srgbClr val="29C330"/>
          </a:solidFill>
          <a:ln>
            <a:noFill/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11455264" y="151614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11452458" y="1827353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1449652" y="2138557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11446846" y="244976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11444040" y="276096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1441234" y="330464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3036471" y="189358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3042813" y="2277297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13039323" y="2792005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13035833" y="3247721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13032343" y="392077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3028853" y="4335669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13035195" y="4510710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3041291" y="1540588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29C330"/>
                </a:solidFill>
              </a:rPr>
              <a:t>o</a:t>
            </a:r>
            <a:endParaRPr lang="en-US" sz="1400" dirty="0">
              <a:solidFill>
                <a:srgbClr val="29C330"/>
              </a:solidFill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8839200" y="7620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nodes</a:t>
            </a:r>
            <a:endParaRPr lang="en-US" dirty="0"/>
          </a:p>
        </p:txBody>
      </p:sp>
      <p:cxnSp>
        <p:nvCxnSpPr>
          <p:cNvPr id="143" name="Straight Arrow Connector 142"/>
          <p:cNvCxnSpPr>
            <a:stCxn id="142" idx="1"/>
            <a:endCxn id="96" idx="0"/>
          </p:cNvCxnSpPr>
          <p:nvPr/>
        </p:nvCxnSpPr>
        <p:spPr bwMode="auto">
          <a:xfrm flipH="1">
            <a:off x="8395981" y="946666"/>
            <a:ext cx="443219" cy="340032"/>
          </a:xfrm>
          <a:prstGeom prst="straightConnector1">
            <a:avLst/>
          </a:prstGeom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6" name="Straight Arrow Connector 145"/>
          <p:cNvCxnSpPr>
            <a:endCxn id="102" idx="0"/>
          </p:cNvCxnSpPr>
          <p:nvPr/>
        </p:nvCxnSpPr>
        <p:spPr bwMode="auto">
          <a:xfrm>
            <a:off x="9598692" y="1002428"/>
            <a:ext cx="382465" cy="284270"/>
          </a:xfrm>
          <a:prstGeom prst="straightConnector1">
            <a:avLst/>
          </a:prstGeom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48" name="TextBox 147"/>
          <p:cNvSpPr txBox="1"/>
          <p:nvPr/>
        </p:nvSpPr>
        <p:spPr>
          <a:xfrm>
            <a:off x="299256" y="1336639"/>
            <a:ext cx="71525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In 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 thin layers are combined instead of masked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parameter that controls the min layer thickness is </a:t>
            </a:r>
            <a:r>
              <a:rPr lang="en-US" sz="2000" i="1" dirty="0" err="1">
                <a:solidFill>
                  <a:schemeClr val="accent1"/>
                </a:solidFill>
              </a:rPr>
              <a:t>dz_bot_min</a:t>
            </a:r>
            <a:endParaRPr lang="en-US" sz="2000" i="1" dirty="0" smtClean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Shaved cells are added whenever mismatches in # of levels between adjacent nodes occur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Shaved cells avoid staircases in Z, and are crucial for bottom controlled processes (salt intrusion, gravity overflow </a:t>
            </a:r>
            <a:r>
              <a:rPr lang="en-US" sz="2000" dirty="0" err="1" smtClean="0"/>
              <a:t>etc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149" name="TextBox 148"/>
          <p:cNvSpPr txBox="1"/>
          <p:nvPr/>
        </p:nvSpPr>
        <p:spPr>
          <a:xfrm>
            <a:off x="11612140" y="4816738"/>
            <a:ext cx="143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Shaved cells</a:t>
            </a:r>
            <a:endParaRPr lang="en-US" dirty="0"/>
          </a:p>
        </p:txBody>
      </p:sp>
      <p:cxnSp>
        <p:nvCxnSpPr>
          <p:cNvPr id="150" name="Straight Arrow Connector 149"/>
          <p:cNvCxnSpPr/>
          <p:nvPr/>
        </p:nvCxnSpPr>
        <p:spPr bwMode="auto">
          <a:xfrm flipV="1">
            <a:off x="12329100" y="4375181"/>
            <a:ext cx="558517" cy="509308"/>
          </a:xfrm>
          <a:prstGeom prst="straightConnector1">
            <a:avLst/>
          </a:prstGeom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/>
          <p:nvPr/>
        </p:nvCxnSpPr>
        <p:spPr bwMode="auto">
          <a:xfrm flipV="1">
            <a:off x="12139710" y="4033769"/>
            <a:ext cx="599671" cy="793997"/>
          </a:xfrm>
          <a:prstGeom prst="straightConnector1">
            <a:avLst/>
          </a:prstGeom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9841508" y="4198534"/>
            <a:ext cx="282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o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045342" y="4151003"/>
            <a:ext cx="1287899" cy="369332"/>
            <a:chOff x="10045342" y="4151003"/>
            <a:chExt cx="1287899" cy="369332"/>
          </a:xfrm>
        </p:grpSpPr>
        <p:sp>
          <p:nvSpPr>
            <p:cNvPr id="111" name="Right Brace 110"/>
            <p:cNvSpPr/>
            <p:nvPr/>
          </p:nvSpPr>
          <p:spPr bwMode="auto">
            <a:xfrm>
              <a:off x="10045342" y="4258047"/>
              <a:ext cx="184603" cy="208936"/>
            </a:xfrm>
            <a:prstGeom prst="rightBrace">
              <a:avLst/>
            </a:prstGeom>
            <a:noFill/>
            <a:ln>
              <a:solidFill>
                <a:srgbClr val="29C330"/>
              </a:solidFill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0260511" y="4151003"/>
              <a:ext cx="1072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Combine</a:t>
              </a:r>
              <a:endParaRPr lang="en-US" dirty="0"/>
            </a:p>
          </p:txBody>
        </p:sp>
      </p:grpSp>
      <p:cxnSp>
        <p:nvCxnSpPr>
          <p:cNvPr id="56" name="Straight Arrow Connector 55"/>
          <p:cNvCxnSpPr/>
          <p:nvPr/>
        </p:nvCxnSpPr>
        <p:spPr bwMode="auto">
          <a:xfrm>
            <a:off x="9629801" y="4352422"/>
            <a:ext cx="261244" cy="4410"/>
          </a:xfrm>
          <a:prstGeom prst="straightConnector1">
            <a:avLst/>
          </a:prstGeom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98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smtClean="0"/>
              <a:t>LSC</a:t>
            </a:r>
            <a:r>
              <a:rPr lang="en-US" baseline="30000" smtClean="0"/>
              <a:t>2</a:t>
            </a:r>
            <a:endParaRPr lang="en-US" baseline="300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B26F5BD-4AC9-4CAD-97BA-5FAB9A7A46F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459" y="1292188"/>
            <a:ext cx="3389313" cy="32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437" y="1252094"/>
            <a:ext cx="5291138" cy="337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781" y="4652962"/>
            <a:ext cx="5181600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206" y="4821237"/>
            <a:ext cx="4624387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308418" y="5341937"/>
            <a:ext cx="323850" cy="217488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6632268" y="4914900"/>
            <a:ext cx="2649538" cy="4524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632268" y="5559425"/>
            <a:ext cx="2725738" cy="15652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 flipV="1">
            <a:off x="11529706" y="5843587"/>
            <a:ext cx="7937" cy="63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9"/>
          <p:cNvSpPr txBox="1">
            <a:spLocks noChangeArrowheads="1"/>
          </p:cNvSpPr>
          <p:nvPr/>
        </p:nvSpPr>
        <p:spPr bwMode="auto">
          <a:xfrm>
            <a:off x="11720206" y="6446837"/>
            <a:ext cx="18859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/>
          <a:p>
            <a:r>
              <a:rPr lang="en-US" altLang="en-US" sz="1400" b="1" dirty="0"/>
              <a:t>Degenerate prism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11263006" y="6386512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902322" y="2795550"/>
            <a:ext cx="4318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6200" y="882762"/>
            <a:ext cx="4648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Final LSC</a:t>
            </a:r>
            <a:r>
              <a:rPr lang="en-US" baseline="30000" dirty="0" smtClean="0"/>
              <a:t>2</a:t>
            </a:r>
            <a:r>
              <a:rPr lang="en-US" dirty="0" smtClean="0"/>
              <a:t> grid, as seen from a transect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 smtClean="0"/>
              <a:t>To get a comprehensive view of the 3D grid, combine as many transects as you wish – </a:t>
            </a:r>
            <a:r>
              <a:rPr lang="en-US" dirty="0" err="1" smtClean="0"/>
              <a:t>plot_VQS.m</a:t>
            </a:r>
            <a:r>
              <a:rPr lang="en-US" dirty="0" smtClean="0"/>
              <a:t> will plot out all (x-axis is along-transect distance)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95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81281"/>
            <a:ext cx="12458700" cy="48767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to do with the staircases?</a:t>
            </a:r>
            <a:endParaRPr lang="en-US" b="1" dirty="0"/>
          </a:p>
        </p:txBody>
      </p:sp>
      <p:grpSp>
        <p:nvGrpSpPr>
          <p:cNvPr id="29" name="Group 28"/>
          <p:cNvGrpSpPr/>
          <p:nvPr/>
        </p:nvGrpSpPr>
        <p:grpSpPr>
          <a:xfrm>
            <a:off x="481137" y="1073419"/>
            <a:ext cx="4981574" cy="4473382"/>
            <a:chOff x="2287512" y="990600"/>
            <a:chExt cx="3321049" cy="4193796"/>
          </a:xfrm>
        </p:grpSpPr>
        <p:sp>
          <p:nvSpPr>
            <p:cNvPr id="4" name="Freeform 3"/>
            <p:cNvSpPr/>
            <p:nvPr/>
          </p:nvSpPr>
          <p:spPr>
            <a:xfrm>
              <a:off x="2625754" y="3053593"/>
              <a:ext cx="2726422" cy="2105636"/>
            </a:xfrm>
            <a:custGeom>
              <a:avLst/>
              <a:gdLst>
                <a:gd name="connsiteX0" fmla="*/ 0 w 2726422"/>
                <a:gd name="connsiteY0" fmla="*/ 2105636 h 2105636"/>
                <a:gd name="connsiteX1" fmla="*/ 2726422 w 2726422"/>
                <a:gd name="connsiteY1" fmla="*/ 813732 h 2105636"/>
                <a:gd name="connsiteX2" fmla="*/ 1669409 w 2726422"/>
                <a:gd name="connsiteY2" fmla="*/ 0 h 2105636"/>
                <a:gd name="connsiteX3" fmla="*/ 0 w 2726422"/>
                <a:gd name="connsiteY3" fmla="*/ 2105636 h 210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422" h="2105636">
                  <a:moveTo>
                    <a:pt x="0" y="2105636"/>
                  </a:moveTo>
                  <a:lnTo>
                    <a:pt x="2726422" y="813732"/>
                  </a:lnTo>
                  <a:lnTo>
                    <a:pt x="1669409" y="0"/>
                  </a:lnTo>
                  <a:lnTo>
                    <a:pt x="0" y="2105636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2590800" y="9906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2607578" y="30480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759978" y="37338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988578" y="3657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217178" y="35052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45778" y="34290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674378" y="3276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02978" y="315775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131578" y="307386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stCxn id="5" idx="2"/>
              <a:endCxn id="6" idx="2"/>
            </p:cNvCxnSpPr>
            <p:nvPr/>
          </p:nvCxnSpPr>
          <p:spPr>
            <a:xfrm>
              <a:off x="2590800" y="18288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5325533" y="1828800"/>
              <a:ext cx="25089" cy="2055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267200" y="9906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2610374" y="3875714"/>
              <a:ext cx="2757182" cy="1308682"/>
            </a:xfrm>
            <a:custGeom>
              <a:avLst/>
              <a:gdLst>
                <a:gd name="connsiteX0" fmla="*/ 0 w 2726422"/>
                <a:gd name="connsiteY0" fmla="*/ 8389 h 1308682"/>
                <a:gd name="connsiteX1" fmla="*/ 8389 w 2726422"/>
                <a:gd name="connsiteY1" fmla="*/ 1308682 h 1308682"/>
                <a:gd name="connsiteX2" fmla="*/ 2726422 w 2726422"/>
                <a:gd name="connsiteY2" fmla="*/ 0 h 130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26422" h="1308682">
                  <a:moveTo>
                    <a:pt x="0" y="8389"/>
                  </a:moveTo>
                  <a:cubicBezTo>
                    <a:pt x="2796" y="441820"/>
                    <a:pt x="5593" y="875251"/>
                    <a:pt x="8389" y="1308682"/>
                  </a:cubicBezTo>
                  <a:lnTo>
                    <a:pt x="272642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6" idx="4"/>
            </p:cNvCxnSpPr>
            <p:nvPr/>
          </p:nvCxnSpPr>
          <p:spPr>
            <a:xfrm flipV="1">
              <a:off x="2610374" y="3886200"/>
              <a:ext cx="2740404" cy="6438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6" idx="0"/>
            </p:cNvCxnSpPr>
            <p:nvPr/>
          </p:nvCxnSpPr>
          <p:spPr>
            <a:xfrm flipV="1">
              <a:off x="2590800" y="3048000"/>
              <a:ext cx="1707165" cy="1482055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7" idx="1"/>
              <a:endCxn id="6" idx="0"/>
            </p:cNvCxnSpPr>
            <p:nvPr/>
          </p:nvCxnSpPr>
          <p:spPr>
            <a:xfrm flipV="1">
              <a:off x="2618858" y="3048000"/>
              <a:ext cx="1679107" cy="2136396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2759978" y="3954011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2900144" y="4553824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00756" y="2721661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P</a:t>
              </a:r>
              <a:endParaRPr lang="en-US" i="1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376446" y="3581400"/>
              <a:ext cx="2321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Q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87512" y="3691048"/>
              <a:ext cx="21822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  <p:cxnSp>
          <p:nvCxnSpPr>
            <p:cNvPr id="26" name="Straight Connector 25"/>
            <p:cNvCxnSpPr>
              <a:stCxn id="5" idx="5"/>
              <a:endCxn id="6" idx="5"/>
            </p:cNvCxnSpPr>
            <p:nvPr/>
          </p:nvCxnSpPr>
          <p:spPr>
            <a:xfrm>
              <a:off x="4807594" y="1409700"/>
              <a:ext cx="16778" cy="20574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/>
            <p:cNvSpPr txBox="1"/>
            <p:nvPr/>
          </p:nvSpPr>
          <p:spPr>
            <a:xfrm>
              <a:off x="4824372" y="1143000"/>
              <a:ext cx="2150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776650" y="3212068"/>
              <a:ext cx="21394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177065" y="1893338"/>
            <a:ext cx="5915025" cy="2113280"/>
            <a:chOff x="4118043" y="1775004"/>
            <a:chExt cx="3943350" cy="1981200"/>
          </a:xfrm>
        </p:grpSpPr>
        <p:sp>
          <p:nvSpPr>
            <p:cNvPr id="30" name="Freeform 29"/>
            <p:cNvSpPr/>
            <p:nvPr/>
          </p:nvSpPr>
          <p:spPr>
            <a:xfrm>
              <a:off x="41180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>
              <a:stCxn id="30" idx="0"/>
            </p:cNvCxnSpPr>
            <p:nvPr/>
          </p:nvCxnSpPr>
          <p:spPr>
            <a:xfrm flipV="1">
              <a:off x="41180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46743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8515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Freeform 33"/>
            <p:cNvSpPr/>
            <p:nvPr/>
          </p:nvSpPr>
          <p:spPr>
            <a:xfrm>
              <a:off x="4127568" y="2384604"/>
              <a:ext cx="1733550" cy="952500"/>
            </a:xfrm>
            <a:custGeom>
              <a:avLst/>
              <a:gdLst>
                <a:gd name="connsiteX0" fmla="*/ 0 w 1733550"/>
                <a:gd name="connsiteY0" fmla="*/ 0 h 952500"/>
                <a:gd name="connsiteX1" fmla="*/ 1000125 w 1733550"/>
                <a:gd name="connsiteY1" fmla="*/ 200025 h 952500"/>
                <a:gd name="connsiteX2" fmla="*/ 1733550 w 1733550"/>
                <a:gd name="connsiteY2" fmla="*/ 952500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952500">
                  <a:moveTo>
                    <a:pt x="0" y="0"/>
                  </a:moveTo>
                  <a:lnTo>
                    <a:pt x="1000125" y="200025"/>
                  </a:lnTo>
                  <a:lnTo>
                    <a:pt x="1733550" y="952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5013393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/>
            <p:cNvSpPr/>
            <p:nvPr/>
          </p:nvSpPr>
          <p:spPr>
            <a:xfrm>
              <a:off x="4605723" y="263225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5482024" y="312946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919655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u</a:t>
              </a:r>
              <a:endParaRPr lang="en-US" i="1" dirty="0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6327843" y="2708454"/>
              <a:ext cx="1733550" cy="1047750"/>
            </a:xfrm>
            <a:custGeom>
              <a:avLst/>
              <a:gdLst>
                <a:gd name="connsiteX0" fmla="*/ 0 w 1323975"/>
                <a:gd name="connsiteY0" fmla="*/ 0 h 1047750"/>
                <a:gd name="connsiteX1" fmla="*/ 790575 w 1323975"/>
                <a:gd name="connsiteY1" fmla="*/ 219075 h 1047750"/>
                <a:gd name="connsiteX2" fmla="*/ 1323975 w 1323975"/>
                <a:gd name="connsiteY2" fmla="*/ 1047750 h 1047750"/>
                <a:gd name="connsiteX3" fmla="*/ 38100 w 1323975"/>
                <a:gd name="connsiteY3" fmla="*/ 1028700 h 1047750"/>
                <a:gd name="connsiteX4" fmla="*/ 0 w 1323975"/>
                <a:gd name="connsiteY4" fmla="*/ 0 h 104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3975" h="1047750">
                  <a:moveTo>
                    <a:pt x="0" y="0"/>
                  </a:moveTo>
                  <a:lnTo>
                    <a:pt x="790575" y="219075"/>
                  </a:lnTo>
                  <a:lnTo>
                    <a:pt x="1323975" y="1047750"/>
                  </a:lnTo>
                  <a:lnTo>
                    <a:pt x="38100" y="102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/>
            <p:cNvCxnSpPr>
              <a:stCxn id="39" idx="0"/>
            </p:cNvCxnSpPr>
            <p:nvPr/>
          </p:nvCxnSpPr>
          <p:spPr>
            <a:xfrm flipV="1">
              <a:off x="6327843" y="1775004"/>
              <a:ext cx="0" cy="93345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7366068" y="1775004"/>
              <a:ext cx="0" cy="1143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8061393" y="1851204"/>
              <a:ext cx="0" cy="19050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7232718" y="2803704"/>
              <a:ext cx="247650" cy="0"/>
            </a:xfrm>
            <a:prstGeom prst="line">
              <a:avLst/>
            </a:prstGeom>
            <a:ln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138980" y="2491522"/>
              <a:ext cx="208604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u</a:t>
              </a:r>
              <a:endParaRPr lang="en-US" i="1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327843" y="2432229"/>
              <a:ext cx="1733550" cy="190500"/>
            </a:xfrm>
            <a:custGeom>
              <a:avLst/>
              <a:gdLst>
                <a:gd name="connsiteX0" fmla="*/ 0 w 1733550"/>
                <a:gd name="connsiteY0" fmla="*/ 0 h 190500"/>
                <a:gd name="connsiteX1" fmla="*/ 1019175 w 1733550"/>
                <a:gd name="connsiteY1" fmla="*/ 171450 h 190500"/>
                <a:gd name="connsiteX2" fmla="*/ 1733550 w 1733550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0" h="190500">
                  <a:moveTo>
                    <a:pt x="0" y="0"/>
                  </a:moveTo>
                  <a:lnTo>
                    <a:pt x="1019175" y="171450"/>
                  </a:lnTo>
                  <a:lnTo>
                    <a:pt x="1733550" y="1905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366068" y="2918004"/>
              <a:ext cx="685800" cy="38100"/>
            </a:xfrm>
            <a:custGeom>
              <a:avLst/>
              <a:gdLst>
                <a:gd name="connsiteX0" fmla="*/ 0 w 685800"/>
                <a:gd name="connsiteY0" fmla="*/ 0 h 38100"/>
                <a:gd name="connsiteX1" fmla="*/ 685800 w 685800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0" h="38100">
                  <a:moveTo>
                    <a:pt x="0" y="0"/>
                  </a:moveTo>
                  <a:lnTo>
                    <a:pt x="685800" y="3810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>
              <a:stCxn id="39" idx="1"/>
            </p:cNvCxnSpPr>
            <p:nvPr/>
          </p:nvCxnSpPr>
          <p:spPr>
            <a:xfrm>
              <a:off x="7362984" y="2927529"/>
              <a:ext cx="698409" cy="4095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/>
            <p:cNvSpPr/>
            <p:nvPr/>
          </p:nvSpPr>
          <p:spPr>
            <a:xfrm>
              <a:off x="6851718" y="2662735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7701349" y="276560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689918" y="289895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</a:t>
              </a:r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7680393" y="3146604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989936" y="5510698"/>
            <a:ext cx="11316231" cy="613786"/>
          </a:xfrm>
          <a:prstGeom prst="rect">
            <a:avLst/>
          </a:prstGeom>
          <a:solidFill>
            <a:schemeClr val="tx2"/>
          </a:solidFill>
        </p:spPr>
        <p:txBody>
          <a:bodyPr wrap="none" lIns="120170" tIns="60085" rIns="120170" bIns="60085" rtlCol="0">
            <a:spAutoFit/>
          </a:bodyPr>
          <a:lstStyle/>
          <a:p>
            <a:r>
              <a:rPr lang="en-US" sz="3200" b="1" dirty="0">
                <a:solidFill>
                  <a:srgbClr val="FFC000"/>
                </a:solidFill>
              </a:rPr>
              <a:t>LSC</a:t>
            </a:r>
            <a:r>
              <a:rPr lang="en-US" sz="3200" b="1" baseline="30000" dirty="0">
                <a:solidFill>
                  <a:srgbClr val="FFC000"/>
                </a:solidFill>
              </a:rPr>
              <a:t>2</a:t>
            </a:r>
            <a:r>
              <a:rPr lang="en-US" sz="3200" b="1" dirty="0">
                <a:solidFill>
                  <a:srgbClr val="FFC000"/>
                </a:solidFill>
              </a:rPr>
              <a:t>= Localized Sigma Coordinates with Shaved Cells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12372" y="6306699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(</a:t>
            </a:r>
            <a:r>
              <a:rPr lang="en-US" b="1" i="1" dirty="0" err="1" smtClean="0"/>
              <a:t>ivcor</a:t>
            </a:r>
            <a:r>
              <a:rPr lang="en-US" b="1" i="1" dirty="0" smtClean="0"/>
              <a:t> </a:t>
            </a:r>
            <a:r>
              <a:rPr lang="en-US" b="1" dirty="0" smtClean="0"/>
              <a:t>=1 in vgrid.in)</a:t>
            </a:r>
            <a:endParaRPr lang="en-US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4535766" y="6895440"/>
            <a:ext cx="5104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*No masking of thin layers (c/o implicit scheme)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619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976385" indent="-37553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502131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2102983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703835" indent="-300426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3304687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3905540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4506392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5107244" indent="-30042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BF673310-7735-42EF-8722-EC3368D0DD00}" type="slidenum">
              <a:rPr lang="en-US" smtClean="0">
                <a:solidFill>
                  <a:schemeClr val="bg2"/>
                </a:solidFill>
              </a:rPr>
              <a:pPr eaLnBrk="1" hangingPunct="1"/>
              <a:t>9</a:t>
            </a:fld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81280"/>
            <a:ext cx="10172700" cy="562187"/>
          </a:xfrm>
          <a:noFill/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hlink"/>
                </a:solidFill>
              </a:rPr>
              <a:t>Staggering of variables</a:t>
            </a:r>
          </a:p>
        </p:txBody>
      </p:sp>
      <p:sp>
        <p:nvSpPr>
          <p:cNvPr id="11268" name="Text Box 3"/>
          <p:cNvSpPr txBox="1">
            <a:spLocks noChangeArrowheads="1"/>
          </p:cNvSpPr>
          <p:nvPr/>
        </p:nvSpPr>
        <p:spPr bwMode="auto">
          <a:xfrm>
            <a:off x="114300" y="568960"/>
            <a:ext cx="13030200" cy="1229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0170" tIns="60085" rIns="120170" bIns="600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2400" dirty="0">
                <a:latin typeface="Times New Roman" pitchFamily="18" charset="0"/>
              </a:rPr>
              <a:t> 3D </a:t>
            </a:r>
            <a:r>
              <a:rPr lang="en-US" sz="2400" dirty="0" smtClean="0">
                <a:latin typeface="Times New Roman" pitchFamily="18" charset="0"/>
              </a:rPr>
              <a:t>computational </a:t>
            </a:r>
            <a:r>
              <a:rPr lang="en-US" sz="2400" dirty="0">
                <a:latin typeface="Times New Roman" pitchFamily="18" charset="0"/>
              </a:rPr>
              <a:t>unit: uneven prisms</a:t>
            </a:r>
          </a:p>
          <a:p>
            <a:pPr eaLnBrk="1" hangingPunct="1">
              <a:buFontTx/>
              <a:buChar char="•"/>
            </a:pPr>
            <a:r>
              <a:rPr lang="en-US" sz="2400" b="1" dirty="0" smtClean="0">
                <a:latin typeface="Times New Roman" pitchFamily="18" charset="0"/>
              </a:rPr>
              <a:t> Equations </a:t>
            </a:r>
            <a:r>
              <a:rPr lang="en-US" sz="2400" b="1" dirty="0">
                <a:latin typeface="Times New Roman" pitchFamily="18" charset="0"/>
              </a:rPr>
              <a:t>are not transformed into </a:t>
            </a:r>
            <a:r>
              <a:rPr lang="en-US" sz="2400" b="1" i="1" dirty="0">
                <a:latin typeface="Times New Roman" pitchFamily="18" charset="0"/>
              </a:rPr>
              <a:t>S</a:t>
            </a:r>
            <a:r>
              <a:rPr lang="en-US" sz="2400" b="1" dirty="0">
                <a:latin typeface="Times New Roman" pitchFamily="18" charset="0"/>
              </a:rPr>
              <a:t>- or </a:t>
            </a:r>
            <a:r>
              <a:rPr lang="en-US" sz="2400" b="1" i="1" dirty="0">
                <a:latin typeface="Symbol" pitchFamily="18" charset="2"/>
              </a:rPr>
              <a:t>s</a:t>
            </a:r>
            <a:r>
              <a:rPr lang="en-US" sz="2400" b="1" dirty="0">
                <a:latin typeface="Times New Roman" pitchFamily="18" charset="0"/>
              </a:rPr>
              <a:t>-coordinates, but solved in </a:t>
            </a:r>
            <a:r>
              <a:rPr lang="en-US" sz="2400" b="1" dirty="0" smtClean="0">
                <a:latin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</a:rPr>
              <a:t>original </a:t>
            </a:r>
            <a:r>
              <a:rPr lang="en-US" sz="2400" b="1" i="1" dirty="0" smtClean="0">
                <a:latin typeface="Times New Roman" pitchFamily="18" charset="0"/>
              </a:rPr>
              <a:t>Z</a:t>
            </a:r>
            <a:r>
              <a:rPr lang="en-US" sz="2400" b="1" dirty="0">
                <a:latin typeface="Times New Roman" pitchFamily="18" charset="0"/>
              </a:rPr>
              <a:t>-</a:t>
            </a:r>
            <a:r>
              <a:rPr lang="en-US" sz="2400" b="1" dirty="0" smtClean="0">
                <a:latin typeface="Times New Roman" pitchFamily="18" charset="0"/>
              </a:rPr>
              <a:t>space</a:t>
            </a:r>
            <a:endParaRPr lang="en-US" sz="2400" b="1" dirty="0">
              <a:latin typeface="Times New Roman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sz="2400" dirty="0" smtClean="0">
                <a:latin typeface="Times New Roman" pitchFamily="18" charset="0"/>
              </a:rPr>
              <a:t> Degeneracy is easily handled when viewed from a node/side/element</a:t>
            </a:r>
            <a:endParaRPr lang="en-US" sz="2400" dirty="0">
              <a:latin typeface="Times New Roman" pitchFamily="18" charset="0"/>
            </a:endParaRP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0" y="3052029"/>
            <a:ext cx="242752" cy="398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0170" tIns="60085" rIns="120170" bIns="60085" anchor="ctr">
            <a:spAutoFit/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52400" y="3450371"/>
            <a:ext cx="9366250" cy="3001962"/>
            <a:chOff x="395288" y="1071563"/>
            <a:chExt cx="9366250" cy="300196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022850" y="1711325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022850" y="1955800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6"/>
            <p:cNvSpPr txBox="1">
              <a:spLocks noChangeArrowheads="1"/>
            </p:cNvSpPr>
            <p:nvPr/>
          </p:nvSpPr>
          <p:spPr bwMode="auto">
            <a:xfrm rot="5400000">
              <a:off x="5033169" y="2155031"/>
              <a:ext cx="7969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34" name="TextBox 7"/>
            <p:cNvSpPr txBox="1">
              <a:spLocks noChangeArrowheads="1"/>
            </p:cNvSpPr>
            <p:nvPr/>
          </p:nvSpPr>
          <p:spPr bwMode="auto">
            <a:xfrm>
              <a:off x="5708650" y="1466850"/>
              <a:ext cx="466725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</a:p>
          </p:txBody>
        </p:sp>
        <p:sp>
          <p:nvSpPr>
            <p:cNvPr id="35" name="TextBox 8"/>
            <p:cNvSpPr txBox="1">
              <a:spLocks noChangeArrowheads="1"/>
            </p:cNvSpPr>
            <p:nvPr/>
          </p:nvSpPr>
          <p:spPr bwMode="auto">
            <a:xfrm>
              <a:off x="5708650" y="1724025"/>
              <a:ext cx="6746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N</a:t>
              </a:r>
              <a:r>
                <a:rPr lang="en-US" altLang="en-US" i="1" baseline="-25000"/>
                <a:t>z</a:t>
              </a:r>
              <a:r>
                <a:rPr lang="en-US" altLang="en-US" i="1"/>
                <a:t>-</a:t>
              </a:r>
              <a:r>
                <a:rPr lang="en-US" altLang="en-US"/>
                <a:t>1</a:t>
              </a:r>
              <a:endParaRPr lang="en-US" altLang="en-US" baseline="-25000"/>
            </a:p>
          </p:txBody>
        </p:sp>
        <p:sp>
          <p:nvSpPr>
            <p:cNvPr id="36" name="TextBox 9"/>
            <p:cNvSpPr txBox="1">
              <a:spLocks noChangeArrowheads="1"/>
            </p:cNvSpPr>
            <p:nvPr/>
          </p:nvSpPr>
          <p:spPr bwMode="auto">
            <a:xfrm>
              <a:off x="5594350" y="3417888"/>
              <a:ext cx="738188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r>
                <a:rPr lang="en-US" altLang="en-US" i="1"/>
                <a:t>+</a:t>
              </a:r>
              <a:r>
                <a:rPr lang="en-US" altLang="en-US"/>
                <a:t>1</a:t>
              </a:r>
            </a:p>
          </p:txBody>
        </p:sp>
        <p:sp>
          <p:nvSpPr>
            <p:cNvPr id="37" name="TextBox 10"/>
            <p:cNvSpPr txBox="1">
              <a:spLocks noChangeArrowheads="1"/>
            </p:cNvSpPr>
            <p:nvPr/>
          </p:nvSpPr>
          <p:spPr bwMode="auto">
            <a:xfrm>
              <a:off x="5708650" y="3675063"/>
              <a:ext cx="442913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r>
                <a:rPr lang="en-US" altLang="en-US" i="1" baseline="-25000"/>
                <a:t>b</a:t>
              </a:r>
              <a:endParaRPr lang="en-US" altLang="en-US" i="1"/>
            </a:p>
          </p:txBody>
        </p:sp>
        <p:sp>
          <p:nvSpPr>
            <p:cNvPr id="38" name="Freeform 22"/>
            <p:cNvSpPr>
              <a:spLocks noChangeAspect="1"/>
            </p:cNvSpPr>
            <p:nvPr/>
          </p:nvSpPr>
          <p:spPr bwMode="auto">
            <a:xfrm rot="-704283">
              <a:off x="860425" y="1773238"/>
              <a:ext cx="2236788" cy="325437"/>
            </a:xfrm>
            <a:custGeom>
              <a:avLst/>
              <a:gdLst>
                <a:gd name="T0" fmla="*/ 0 w 1114"/>
                <a:gd name="T1" fmla="*/ 0 h 268"/>
                <a:gd name="T2" fmla="*/ 217627023 w 1114"/>
                <a:gd name="T3" fmla="*/ 44247289 h 268"/>
                <a:gd name="T4" fmla="*/ 2147483647 w 1114"/>
                <a:gd name="T5" fmla="*/ 395276023 h 268"/>
                <a:gd name="T6" fmla="*/ 2147483647 w 1114"/>
                <a:gd name="T7" fmla="*/ 41297712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39" name="Freeform 23"/>
            <p:cNvSpPr>
              <a:spLocks noChangeAspect="1"/>
            </p:cNvSpPr>
            <p:nvPr/>
          </p:nvSpPr>
          <p:spPr bwMode="auto">
            <a:xfrm>
              <a:off x="850900" y="3403600"/>
              <a:ext cx="2198688" cy="669925"/>
            </a:xfrm>
            <a:custGeom>
              <a:avLst/>
              <a:gdLst>
                <a:gd name="T0" fmla="*/ 0 w 1114"/>
                <a:gd name="T1" fmla="*/ 0 h 268"/>
                <a:gd name="T2" fmla="*/ 210268783 w 1114"/>
                <a:gd name="T3" fmla="*/ 187044060 h 268"/>
                <a:gd name="T4" fmla="*/ 2094899663 w 1114"/>
                <a:gd name="T5" fmla="*/ 1670935434 h 268"/>
                <a:gd name="T6" fmla="*/ 2147483647 w 1114"/>
                <a:gd name="T7" fmla="*/ 174575456 h 268"/>
                <a:gd name="T8" fmla="*/ 0 w 1114"/>
                <a:gd name="T9" fmla="*/ 0 h 2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4"/>
                <a:gd name="T16" fmla="*/ 0 h 268"/>
                <a:gd name="T17" fmla="*/ 1114 w 1114"/>
                <a:gd name="T18" fmla="*/ 268 h 2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4" h="268">
                  <a:moveTo>
                    <a:pt x="0" y="0"/>
                  </a:moveTo>
                  <a:cubicBezTo>
                    <a:pt x="20" y="7"/>
                    <a:pt x="54" y="30"/>
                    <a:pt x="54" y="30"/>
                  </a:cubicBezTo>
                  <a:lnTo>
                    <a:pt x="538" y="268"/>
                  </a:lnTo>
                  <a:lnTo>
                    <a:pt x="1114" y="2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2" name="Line 24"/>
            <p:cNvSpPr>
              <a:spLocks noChangeAspect="1" noChangeShapeType="1"/>
            </p:cNvSpPr>
            <p:nvPr/>
          </p:nvSpPr>
          <p:spPr bwMode="auto">
            <a:xfrm>
              <a:off x="863600" y="1939925"/>
              <a:ext cx="0" cy="14970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43" name="Line 26"/>
            <p:cNvSpPr>
              <a:spLocks noChangeAspect="1" noChangeShapeType="1"/>
            </p:cNvSpPr>
            <p:nvPr/>
          </p:nvSpPr>
          <p:spPr bwMode="auto">
            <a:xfrm>
              <a:off x="3049588" y="1601788"/>
              <a:ext cx="0" cy="1868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120170" tIns="60085" rIns="120170" bIns="60085"/>
            <a:lstStyle/>
            <a:p>
              <a:endParaRPr lang="en-US"/>
            </a:p>
          </p:txBody>
        </p:sp>
        <p:sp>
          <p:nvSpPr>
            <p:cNvPr id="61" name="Oval 27"/>
            <p:cNvSpPr>
              <a:spLocks noChangeAspect="1" noChangeArrowheads="1"/>
            </p:cNvSpPr>
            <p:nvPr/>
          </p:nvSpPr>
          <p:spPr bwMode="auto">
            <a:xfrm>
              <a:off x="1951038" y="1906588"/>
              <a:ext cx="90487" cy="650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120170" tIns="60085" rIns="120170" bIns="60085" anchor="ctr"/>
            <a:lstStyle/>
            <a:p>
              <a:endParaRPr lang="en-US" altLang="en-US"/>
            </a:p>
          </p:txBody>
        </p:sp>
        <p:sp>
          <p:nvSpPr>
            <p:cNvPr id="67" name="Line 28"/>
            <p:cNvSpPr>
              <a:spLocks noChangeAspect="1" noChangeShapeType="1"/>
            </p:cNvSpPr>
            <p:nvPr/>
          </p:nvSpPr>
          <p:spPr bwMode="auto">
            <a:xfrm flipH="1" flipV="1">
              <a:off x="1905000" y="1662113"/>
              <a:ext cx="92075" cy="2619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68" name="Text Box 29"/>
            <p:cNvSpPr txBox="1">
              <a:spLocks noChangeAspect="1" noChangeArrowheads="1"/>
            </p:cNvSpPr>
            <p:nvPr/>
          </p:nvSpPr>
          <p:spPr bwMode="auto">
            <a:xfrm>
              <a:off x="1416050" y="1114425"/>
              <a:ext cx="54927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800" b="1">
                  <a:latin typeface="Times New Roman" pitchFamily="18" charset="0"/>
                </a:rPr>
                <a:t>n</a:t>
              </a:r>
              <a:r>
                <a:rPr lang="en-US" altLang="en-US" sz="2800" i="1" baseline="-25000">
                  <a:latin typeface="Times New Roman" pitchFamily="18" charset="0"/>
                </a:rPr>
                <a:t>k</a:t>
              </a:r>
              <a:endParaRPr lang="en-US" altLang="en-US" sz="2800" baseline="-25000">
                <a:latin typeface="Times New Roman" pitchFamily="18" charset="0"/>
              </a:endParaRPr>
            </a:p>
          </p:txBody>
        </p:sp>
        <p:sp>
          <p:nvSpPr>
            <p:cNvPr id="69" name="Text Box 30"/>
            <p:cNvSpPr txBox="1">
              <a:spLocks noChangeAspect="1" noChangeArrowheads="1"/>
            </p:cNvSpPr>
            <p:nvPr/>
          </p:nvSpPr>
          <p:spPr bwMode="auto">
            <a:xfrm>
              <a:off x="3106738" y="1352550"/>
              <a:ext cx="1765300" cy="612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3200" i="1">
                  <a:latin typeface="Times New Roman" pitchFamily="18" charset="0"/>
                </a:rPr>
                <a:t> </a:t>
              </a:r>
              <a:r>
                <a:rPr lang="en-US" altLang="en-US" b="1">
                  <a:latin typeface="Times New Roman" pitchFamily="18" charset="0"/>
                </a:rPr>
                <a:t>(whole level)</a:t>
              </a:r>
            </a:p>
          </p:txBody>
        </p:sp>
        <p:sp>
          <p:nvSpPr>
            <p:cNvPr id="70" name="Text Box 31"/>
            <p:cNvSpPr txBox="1">
              <a:spLocks noChangeAspect="1" noChangeArrowheads="1"/>
            </p:cNvSpPr>
            <p:nvPr/>
          </p:nvSpPr>
          <p:spPr bwMode="auto">
            <a:xfrm>
              <a:off x="3106738" y="3260725"/>
              <a:ext cx="635000" cy="490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2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71" name="Right Arrow 70"/>
            <p:cNvSpPr/>
            <p:nvPr/>
          </p:nvSpPr>
          <p:spPr>
            <a:xfrm rot="10800000">
              <a:off x="3994150" y="2693988"/>
              <a:ext cx="685800" cy="23653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2465388" y="1808163"/>
              <a:ext cx="57150" cy="8255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3" name="TextBox 25"/>
            <p:cNvSpPr txBox="1">
              <a:spLocks noChangeArrowheads="1"/>
            </p:cNvSpPr>
            <p:nvPr/>
          </p:nvSpPr>
          <p:spPr bwMode="auto">
            <a:xfrm>
              <a:off x="2124075" y="1889125"/>
              <a:ext cx="12842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u</a:t>
              </a:r>
              <a:r>
                <a:rPr lang="en-US" altLang="en-US" baseline="-25000"/>
                <a:t>j,k+1</a:t>
              </a:r>
              <a:r>
                <a:rPr lang="en-US" altLang="en-US"/>
                <a:t> </a:t>
              </a:r>
              <a:r>
                <a:rPr lang="en-US" altLang="en-US" i="1"/>
                <a:t>v</a:t>
              </a:r>
              <a:r>
                <a:rPr lang="en-US" altLang="en-US" baseline="-25000"/>
                <a:t>j,k+1</a:t>
              </a:r>
              <a:endParaRPr lang="en-US" alt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2066925" y="2738438"/>
              <a:ext cx="57150" cy="8096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5" name="TextBox 27"/>
            <p:cNvSpPr txBox="1">
              <a:spLocks noChangeArrowheads="1"/>
            </p:cNvSpPr>
            <p:nvPr/>
          </p:nvSpPr>
          <p:spPr bwMode="auto">
            <a:xfrm>
              <a:off x="2108200" y="2579688"/>
              <a:ext cx="561975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C</a:t>
              </a:r>
              <a:r>
                <a:rPr lang="en-US" altLang="en-US" i="1" baseline="-25000"/>
                <a:t>i,k</a:t>
              </a:r>
              <a:endParaRPr lang="en-US" altLang="en-US" i="1"/>
            </a:p>
          </p:txBody>
        </p:sp>
        <p:sp>
          <p:nvSpPr>
            <p:cNvPr id="76" name="Oval 75"/>
            <p:cNvSpPr/>
            <p:nvPr/>
          </p:nvSpPr>
          <p:spPr>
            <a:xfrm>
              <a:off x="828675" y="1936750"/>
              <a:ext cx="60325" cy="809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7" name="TextBox 29"/>
            <p:cNvSpPr txBox="1">
              <a:spLocks noChangeArrowheads="1"/>
            </p:cNvSpPr>
            <p:nvPr/>
          </p:nvSpPr>
          <p:spPr bwMode="auto">
            <a:xfrm>
              <a:off x="395288" y="1665288"/>
              <a:ext cx="382587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>
                  <a:latin typeface="Symbol" pitchFamily="18" charset="2"/>
                </a:rPr>
                <a:t>h</a:t>
              </a: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5059363" y="3873500"/>
              <a:ext cx="5715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5059363" y="364331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32"/>
            <p:cNvSpPr txBox="1">
              <a:spLocks noChangeArrowheads="1"/>
            </p:cNvSpPr>
            <p:nvPr/>
          </p:nvSpPr>
          <p:spPr bwMode="auto">
            <a:xfrm>
              <a:off x="5481638" y="2805113"/>
              <a:ext cx="563562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k-</a:t>
              </a:r>
              <a:r>
                <a:rPr lang="en-US" altLang="en-US"/>
                <a:t>1</a:t>
              </a:r>
            </a:p>
          </p:txBody>
        </p:sp>
        <p:sp>
          <p:nvSpPr>
            <p:cNvPr id="81" name="TextBox 33"/>
            <p:cNvSpPr txBox="1">
              <a:spLocks noChangeArrowheads="1"/>
            </p:cNvSpPr>
            <p:nvPr/>
          </p:nvSpPr>
          <p:spPr bwMode="auto">
            <a:xfrm>
              <a:off x="5530850" y="2495550"/>
              <a:ext cx="3571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k</a:t>
              </a:r>
              <a:endParaRPr lang="en-US" altLang="en-US"/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005388" y="26717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5005388" y="2976563"/>
              <a:ext cx="5715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36"/>
            <p:cNvSpPr txBox="1">
              <a:spLocks noChangeArrowheads="1"/>
            </p:cNvSpPr>
            <p:nvPr/>
          </p:nvSpPr>
          <p:spPr bwMode="auto">
            <a:xfrm rot="5400000">
              <a:off x="5026025" y="3133725"/>
              <a:ext cx="798513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0170" tIns="60085" rIns="120170" bIns="60085">
              <a:spAutoFit/>
            </a:bodyPr>
            <a:lstStyle/>
            <a:p>
              <a:r>
                <a:rPr lang="en-US" altLang="en-US"/>
                <a:t>…….</a:t>
              </a:r>
            </a:p>
          </p:txBody>
        </p:sp>
        <p:sp>
          <p:nvSpPr>
            <p:cNvPr id="85" name="Right Arrow 84"/>
            <p:cNvSpPr/>
            <p:nvPr/>
          </p:nvSpPr>
          <p:spPr>
            <a:xfrm>
              <a:off x="6356350" y="2746375"/>
              <a:ext cx="685800" cy="236538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0170" tIns="60085" rIns="120170" bIns="60085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6" name="Freeform 85"/>
            <p:cNvSpPr/>
            <p:nvPr/>
          </p:nvSpPr>
          <p:spPr>
            <a:xfrm rot="249396">
              <a:off x="7348538" y="1439863"/>
              <a:ext cx="1684337" cy="838200"/>
            </a:xfrm>
            <a:custGeom>
              <a:avLst/>
              <a:gdLst>
                <a:gd name="connsiteX0" fmla="*/ 0 w 1684866"/>
                <a:gd name="connsiteY0" fmla="*/ 838200 h 838200"/>
                <a:gd name="connsiteX1" fmla="*/ 1549400 w 1684866"/>
                <a:gd name="connsiteY1" fmla="*/ 440266 h 838200"/>
                <a:gd name="connsiteX2" fmla="*/ 1684866 w 1684866"/>
                <a:gd name="connsiteY2" fmla="*/ 0 h 838200"/>
                <a:gd name="connsiteX3" fmla="*/ 186266 w 1684866"/>
                <a:gd name="connsiteY3" fmla="*/ 364066 h 838200"/>
                <a:gd name="connsiteX4" fmla="*/ 0 w 1684866"/>
                <a:gd name="connsiteY4" fmla="*/ 83820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866" h="838200">
                  <a:moveTo>
                    <a:pt x="0" y="838200"/>
                  </a:moveTo>
                  <a:lnTo>
                    <a:pt x="1549400" y="440266"/>
                  </a:lnTo>
                  <a:lnTo>
                    <a:pt x="1684866" y="0"/>
                  </a:lnTo>
                  <a:lnTo>
                    <a:pt x="186266" y="364066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7" name="Freeform 86"/>
            <p:cNvSpPr/>
            <p:nvPr/>
          </p:nvSpPr>
          <p:spPr>
            <a:xfrm rot="485084">
              <a:off x="7394575" y="3135313"/>
              <a:ext cx="1625600" cy="763587"/>
            </a:xfrm>
            <a:custGeom>
              <a:avLst/>
              <a:gdLst>
                <a:gd name="connsiteX0" fmla="*/ 0 w 1684866"/>
                <a:gd name="connsiteY0" fmla="*/ 838200 h 838200"/>
                <a:gd name="connsiteX1" fmla="*/ 1549400 w 1684866"/>
                <a:gd name="connsiteY1" fmla="*/ 440266 h 838200"/>
                <a:gd name="connsiteX2" fmla="*/ 1684866 w 1684866"/>
                <a:gd name="connsiteY2" fmla="*/ 0 h 838200"/>
                <a:gd name="connsiteX3" fmla="*/ 186266 w 1684866"/>
                <a:gd name="connsiteY3" fmla="*/ 364066 h 838200"/>
                <a:gd name="connsiteX4" fmla="*/ 0 w 1684866"/>
                <a:gd name="connsiteY4" fmla="*/ 838200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4866" h="838200">
                  <a:moveTo>
                    <a:pt x="0" y="838200"/>
                  </a:moveTo>
                  <a:lnTo>
                    <a:pt x="1549400" y="440266"/>
                  </a:lnTo>
                  <a:lnTo>
                    <a:pt x="1684866" y="0"/>
                  </a:lnTo>
                  <a:lnTo>
                    <a:pt x="186266" y="364066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8" name="Straight Connector 87"/>
            <p:cNvCxnSpPr>
              <a:stCxn id="86" idx="0"/>
              <a:endCxn id="87" idx="0"/>
            </p:cNvCxnSpPr>
            <p:nvPr/>
          </p:nvCxnSpPr>
          <p:spPr>
            <a:xfrm>
              <a:off x="7319963" y="2214563"/>
              <a:ext cx="28575" cy="15652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6" idx="1"/>
              <a:endCxn id="87" idx="1"/>
            </p:cNvCxnSpPr>
            <p:nvPr/>
          </p:nvCxnSpPr>
          <p:spPr>
            <a:xfrm flipH="1">
              <a:off x="8880475" y="1930400"/>
              <a:ext cx="14288" cy="1701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6" idx="2"/>
            </p:cNvCxnSpPr>
            <p:nvPr/>
          </p:nvCxnSpPr>
          <p:spPr>
            <a:xfrm>
              <a:off x="9061450" y="1501775"/>
              <a:ext cx="4763" cy="175101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endCxn id="87" idx="3"/>
            </p:cNvCxnSpPr>
            <p:nvPr/>
          </p:nvCxnSpPr>
          <p:spPr>
            <a:xfrm>
              <a:off x="7540625" y="1820863"/>
              <a:ext cx="46038" cy="1557337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 Box 29"/>
            <p:cNvSpPr txBox="1">
              <a:spLocks noChangeAspect="1" noChangeArrowheads="1"/>
            </p:cNvSpPr>
            <p:nvPr/>
          </p:nvSpPr>
          <p:spPr bwMode="auto">
            <a:xfrm>
              <a:off x="7850188" y="1071563"/>
              <a:ext cx="547687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800" b="1">
                  <a:latin typeface="Times New Roman" pitchFamily="18" charset="0"/>
                </a:rPr>
                <a:t>n</a:t>
              </a:r>
              <a:r>
                <a:rPr lang="en-US" altLang="en-US" sz="2800" i="1" baseline="-25000">
                  <a:latin typeface="Times New Roman" pitchFamily="18" charset="0"/>
                </a:rPr>
                <a:t>k</a:t>
              </a:r>
              <a:endParaRPr lang="en-US" altLang="en-US" sz="2800" baseline="-25000">
                <a:latin typeface="Times New Roman" pitchFamily="18" charset="0"/>
              </a:endParaRPr>
            </a:p>
          </p:txBody>
        </p:sp>
        <p:sp>
          <p:nvSpPr>
            <p:cNvPr id="93" name="Text Box 30"/>
            <p:cNvSpPr txBox="1">
              <a:spLocks noChangeAspect="1" noChangeArrowheads="1"/>
            </p:cNvSpPr>
            <p:nvPr/>
          </p:nvSpPr>
          <p:spPr bwMode="auto">
            <a:xfrm>
              <a:off x="9066213" y="1255713"/>
              <a:ext cx="377825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endParaRPr lang="en-US" altLang="en-US" b="1">
                <a:latin typeface="Times New Roman" pitchFamily="18" charset="0"/>
              </a:endParaRPr>
            </a:p>
          </p:txBody>
        </p:sp>
        <p:sp>
          <p:nvSpPr>
            <p:cNvPr id="94" name="Text Box 31"/>
            <p:cNvSpPr txBox="1">
              <a:spLocks noChangeAspect="1" noChangeArrowheads="1"/>
            </p:cNvSpPr>
            <p:nvPr/>
          </p:nvSpPr>
          <p:spPr bwMode="auto">
            <a:xfrm>
              <a:off x="9126538" y="2989263"/>
              <a:ext cx="635000" cy="490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sz="2400" i="1">
                  <a:latin typeface="Times New Roman" pitchFamily="18" charset="0"/>
                </a:rPr>
                <a:t>k</a:t>
              </a:r>
              <a:r>
                <a:rPr lang="en-US" altLang="en-US" sz="2400">
                  <a:latin typeface="Times New Roman" pitchFamily="18" charset="0"/>
                </a:rPr>
                <a:t>-1</a:t>
              </a:r>
            </a:p>
          </p:txBody>
        </p:sp>
        <p:sp>
          <p:nvSpPr>
            <p:cNvPr id="95" name="TextBox 81"/>
            <p:cNvSpPr txBox="1">
              <a:spLocks noChangeArrowheads="1"/>
            </p:cNvSpPr>
            <p:nvPr/>
          </p:nvSpPr>
          <p:spPr bwMode="auto">
            <a:xfrm>
              <a:off x="7553325" y="2073275"/>
              <a:ext cx="1284288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u</a:t>
              </a:r>
              <a:r>
                <a:rPr lang="en-US" altLang="en-US" baseline="-25000"/>
                <a:t>j,k+1</a:t>
              </a:r>
              <a:r>
                <a:rPr lang="en-US" altLang="en-US"/>
                <a:t> </a:t>
              </a:r>
              <a:r>
                <a:rPr lang="en-US" altLang="en-US" i="1"/>
                <a:t>v</a:t>
              </a:r>
              <a:r>
                <a:rPr lang="en-US" altLang="en-US" baseline="-25000"/>
                <a:t>j,k+1</a:t>
              </a:r>
              <a:endParaRPr lang="en-US" altLang="en-US"/>
            </a:p>
          </p:txBody>
        </p:sp>
        <p:sp>
          <p:nvSpPr>
            <p:cNvPr id="96" name="TextBox 82"/>
            <p:cNvSpPr txBox="1">
              <a:spLocks noChangeArrowheads="1"/>
            </p:cNvSpPr>
            <p:nvPr/>
          </p:nvSpPr>
          <p:spPr bwMode="auto">
            <a:xfrm>
              <a:off x="8077200" y="2754313"/>
              <a:ext cx="5635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/>
                <a:t>C</a:t>
              </a:r>
              <a:r>
                <a:rPr lang="en-US" altLang="en-US" i="1" baseline="-25000"/>
                <a:t>i,k</a:t>
              </a:r>
              <a:endParaRPr lang="en-US" altLang="en-US" i="1"/>
            </a:p>
          </p:txBody>
        </p:sp>
        <p:sp>
          <p:nvSpPr>
            <p:cNvPr id="97" name="TextBox 83"/>
            <p:cNvSpPr txBox="1">
              <a:spLocks noChangeArrowheads="1"/>
            </p:cNvSpPr>
            <p:nvPr/>
          </p:nvSpPr>
          <p:spPr bwMode="auto">
            <a:xfrm>
              <a:off x="6918325" y="1971675"/>
              <a:ext cx="381000" cy="398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20170" tIns="60085" rIns="120170" bIns="60085">
              <a:spAutoFit/>
            </a:bodyPr>
            <a:lstStyle/>
            <a:p>
              <a:r>
                <a:rPr lang="en-US" altLang="en-US" i="1">
                  <a:latin typeface="Symbol" pitchFamily="18" charset="2"/>
                </a:rPr>
                <a:t>h</a:t>
              </a:r>
            </a:p>
          </p:txBody>
        </p:sp>
        <p:sp>
          <p:nvSpPr>
            <p:cNvPr id="98" name="Oval 97"/>
            <p:cNvSpPr>
              <a:spLocks noChangeAspect="1"/>
            </p:cNvSpPr>
            <p:nvPr/>
          </p:nvSpPr>
          <p:spPr>
            <a:xfrm>
              <a:off x="8156575" y="26543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Oval 98"/>
            <p:cNvSpPr>
              <a:spLocks noChangeAspect="1"/>
            </p:cNvSpPr>
            <p:nvPr/>
          </p:nvSpPr>
          <p:spPr>
            <a:xfrm>
              <a:off x="7273925" y="2170113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Oval 99"/>
            <p:cNvSpPr>
              <a:spLocks noChangeAspect="1"/>
            </p:cNvSpPr>
            <p:nvPr/>
          </p:nvSpPr>
          <p:spPr>
            <a:xfrm>
              <a:off x="8077200" y="2033588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1" name="Oval 100"/>
            <p:cNvSpPr>
              <a:spLocks noChangeAspect="1"/>
            </p:cNvSpPr>
            <p:nvPr/>
          </p:nvSpPr>
          <p:spPr>
            <a:xfrm>
              <a:off x="8164513" y="179705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Line 28"/>
            <p:cNvSpPr>
              <a:spLocks noChangeAspect="1" noChangeShapeType="1"/>
            </p:cNvSpPr>
            <p:nvPr/>
          </p:nvSpPr>
          <p:spPr bwMode="auto">
            <a:xfrm flipH="1" flipV="1">
              <a:off x="8105775" y="1579563"/>
              <a:ext cx="92075" cy="260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0170" tIns="60085" rIns="120170" bIns="60085"/>
            <a:lstStyle/>
            <a:p>
              <a:endParaRPr lang="en-US"/>
            </a:p>
          </p:txBody>
        </p:sp>
        <p:sp>
          <p:nvSpPr>
            <p:cNvPr id="103" name="TextBox 89"/>
            <p:cNvSpPr txBox="1">
              <a:spLocks noChangeArrowheads="1"/>
            </p:cNvSpPr>
            <p:nvPr/>
          </p:nvSpPr>
          <p:spPr bwMode="auto">
            <a:xfrm>
              <a:off x="1655763" y="3489325"/>
              <a:ext cx="64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w</a:t>
              </a:r>
              <a:r>
                <a:rPr lang="en-US" altLang="en-US" i="1" baseline="-25000" dirty="0" smtClean="0"/>
                <a:t>i,k-</a:t>
              </a:r>
              <a:r>
                <a:rPr lang="en-US" altLang="en-US" baseline="-25000" dirty="0" smtClean="0"/>
                <a:t>1</a:t>
              </a:r>
              <a:endParaRPr lang="en-US" altLang="en-US" i="1" baseline="-25000" dirty="0"/>
            </a:p>
          </p:txBody>
        </p:sp>
        <p:sp>
          <p:nvSpPr>
            <p:cNvPr id="104" name="TextBox 90"/>
            <p:cNvSpPr txBox="1">
              <a:spLocks noChangeArrowheads="1"/>
            </p:cNvSpPr>
            <p:nvPr/>
          </p:nvSpPr>
          <p:spPr bwMode="auto">
            <a:xfrm>
              <a:off x="7967663" y="3355975"/>
              <a:ext cx="64152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 dirty="0" smtClean="0"/>
                <a:t>w</a:t>
              </a:r>
              <a:r>
                <a:rPr lang="en-US" altLang="en-US" i="1" baseline="-25000" dirty="0" smtClean="0"/>
                <a:t>i,k</a:t>
              </a:r>
              <a:r>
                <a:rPr lang="en-US" altLang="en-US" baseline="-25000" dirty="0" smtClean="0"/>
                <a:t>-1</a:t>
              </a:r>
              <a:endParaRPr lang="en-US" altLang="en-US" i="1" baseline="-25000" dirty="0"/>
            </a:p>
          </p:txBody>
        </p:sp>
        <p:sp>
          <p:nvSpPr>
            <p:cNvPr id="105" name="Oval 104"/>
            <p:cNvSpPr>
              <a:spLocks noChangeAspect="1"/>
            </p:cNvSpPr>
            <p:nvPr/>
          </p:nvSpPr>
          <p:spPr>
            <a:xfrm>
              <a:off x="8229600" y="34290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1981200" y="3581400"/>
              <a:ext cx="57150" cy="698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07" name="Straight Connector 106"/>
            <p:cNvCxnSpPr>
              <a:endCxn id="39" idx="2"/>
            </p:cNvCxnSpPr>
            <p:nvPr/>
          </p:nvCxnSpPr>
          <p:spPr>
            <a:xfrm flipH="1">
              <a:off x="1912938" y="2101850"/>
              <a:ext cx="44450" cy="1971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8867775" y="1962980"/>
            <a:ext cx="4981574" cy="4473382"/>
            <a:chOff x="2287512" y="990600"/>
            <a:chExt cx="3321049" cy="4193796"/>
          </a:xfrm>
        </p:grpSpPr>
        <p:sp>
          <p:nvSpPr>
            <p:cNvPr id="63" name="Freeform 62"/>
            <p:cNvSpPr/>
            <p:nvPr/>
          </p:nvSpPr>
          <p:spPr>
            <a:xfrm>
              <a:off x="2625754" y="3053593"/>
              <a:ext cx="2726422" cy="2105636"/>
            </a:xfrm>
            <a:custGeom>
              <a:avLst/>
              <a:gdLst>
                <a:gd name="connsiteX0" fmla="*/ 0 w 2726422"/>
                <a:gd name="connsiteY0" fmla="*/ 2105636 h 2105636"/>
                <a:gd name="connsiteX1" fmla="*/ 2726422 w 2726422"/>
                <a:gd name="connsiteY1" fmla="*/ 813732 h 2105636"/>
                <a:gd name="connsiteX2" fmla="*/ 1669409 w 2726422"/>
                <a:gd name="connsiteY2" fmla="*/ 0 h 2105636"/>
                <a:gd name="connsiteX3" fmla="*/ 0 w 2726422"/>
                <a:gd name="connsiteY3" fmla="*/ 2105636 h 210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6422" h="2105636">
                  <a:moveTo>
                    <a:pt x="0" y="2105636"/>
                  </a:moveTo>
                  <a:lnTo>
                    <a:pt x="2726422" y="813732"/>
                  </a:lnTo>
                  <a:lnTo>
                    <a:pt x="1669409" y="0"/>
                  </a:lnTo>
                  <a:lnTo>
                    <a:pt x="0" y="2105636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Isosceles Triangle 63"/>
            <p:cNvSpPr/>
            <p:nvPr/>
          </p:nvSpPr>
          <p:spPr>
            <a:xfrm>
              <a:off x="2590800" y="9906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Isosceles Triangle 64"/>
            <p:cNvSpPr/>
            <p:nvPr/>
          </p:nvSpPr>
          <p:spPr>
            <a:xfrm>
              <a:off x="2607578" y="3048000"/>
              <a:ext cx="2743200" cy="838200"/>
            </a:xfrm>
            <a:prstGeom prst="triangle">
              <a:avLst>
                <a:gd name="adj" fmla="val 6162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759978" y="37338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2988578" y="3657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3217178" y="35052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3445778" y="34290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3674378" y="3276600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3902978" y="315775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131578" y="3073866"/>
              <a:ext cx="76200" cy="76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4" name="Straight Connector 113"/>
            <p:cNvCxnSpPr>
              <a:stCxn id="64" idx="2"/>
              <a:endCxn id="65" idx="2"/>
            </p:cNvCxnSpPr>
            <p:nvPr/>
          </p:nvCxnSpPr>
          <p:spPr>
            <a:xfrm>
              <a:off x="2590800" y="18288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5325533" y="1828800"/>
              <a:ext cx="25089" cy="20553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4267200" y="990600"/>
              <a:ext cx="16778" cy="2057400"/>
            </a:xfrm>
            <a:prstGeom prst="line">
              <a:avLst/>
            </a:prstGeom>
            <a:ln w="19050"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Freeform 116"/>
            <p:cNvSpPr/>
            <p:nvPr/>
          </p:nvSpPr>
          <p:spPr>
            <a:xfrm>
              <a:off x="2610374" y="3875714"/>
              <a:ext cx="2757182" cy="1308682"/>
            </a:xfrm>
            <a:custGeom>
              <a:avLst/>
              <a:gdLst>
                <a:gd name="connsiteX0" fmla="*/ 0 w 2726422"/>
                <a:gd name="connsiteY0" fmla="*/ 8389 h 1308682"/>
                <a:gd name="connsiteX1" fmla="*/ 8389 w 2726422"/>
                <a:gd name="connsiteY1" fmla="*/ 1308682 h 1308682"/>
                <a:gd name="connsiteX2" fmla="*/ 2726422 w 2726422"/>
                <a:gd name="connsiteY2" fmla="*/ 0 h 1308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26422" h="1308682">
                  <a:moveTo>
                    <a:pt x="0" y="8389"/>
                  </a:moveTo>
                  <a:cubicBezTo>
                    <a:pt x="2796" y="441820"/>
                    <a:pt x="5593" y="875251"/>
                    <a:pt x="8389" y="1308682"/>
                  </a:cubicBezTo>
                  <a:lnTo>
                    <a:pt x="272642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8" name="Straight Connector 117"/>
            <p:cNvCxnSpPr>
              <a:endCxn id="65" idx="4"/>
            </p:cNvCxnSpPr>
            <p:nvPr/>
          </p:nvCxnSpPr>
          <p:spPr>
            <a:xfrm flipV="1">
              <a:off x="2610374" y="3886200"/>
              <a:ext cx="2740404" cy="64385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>
              <a:endCxn id="65" idx="0"/>
            </p:cNvCxnSpPr>
            <p:nvPr/>
          </p:nvCxnSpPr>
          <p:spPr>
            <a:xfrm flipV="1">
              <a:off x="2590800" y="3048000"/>
              <a:ext cx="1707165" cy="1482055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>
              <a:stCxn id="117" idx="1"/>
              <a:endCxn id="65" idx="0"/>
            </p:cNvCxnSpPr>
            <p:nvPr/>
          </p:nvCxnSpPr>
          <p:spPr>
            <a:xfrm flipV="1">
              <a:off x="2618858" y="3048000"/>
              <a:ext cx="1679107" cy="2136396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Oval 120"/>
            <p:cNvSpPr/>
            <p:nvPr/>
          </p:nvSpPr>
          <p:spPr>
            <a:xfrm>
              <a:off x="2759978" y="3954011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22" name="Oval 121"/>
            <p:cNvSpPr/>
            <p:nvPr/>
          </p:nvSpPr>
          <p:spPr>
            <a:xfrm>
              <a:off x="2900144" y="4553824"/>
              <a:ext cx="304800" cy="304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300756" y="2721661"/>
              <a:ext cx="20753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P</a:t>
              </a:r>
              <a:endParaRPr lang="en-US" i="1" dirty="0"/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376446" y="3581400"/>
              <a:ext cx="232115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Q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287512" y="3691048"/>
              <a:ext cx="218223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  <p:cxnSp>
          <p:nvCxnSpPr>
            <p:cNvPr id="126" name="Straight Connector 125"/>
            <p:cNvCxnSpPr>
              <a:stCxn id="64" idx="5"/>
              <a:endCxn id="65" idx="5"/>
            </p:cNvCxnSpPr>
            <p:nvPr/>
          </p:nvCxnSpPr>
          <p:spPr>
            <a:xfrm>
              <a:off x="4807594" y="1409700"/>
              <a:ext cx="16778" cy="2057400"/>
            </a:xfrm>
            <a:prstGeom prst="line">
              <a:avLst/>
            </a:prstGeom>
            <a:ln>
              <a:solidFill>
                <a:schemeClr val="tx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TextBox 126"/>
            <p:cNvSpPr txBox="1"/>
            <p:nvPr/>
          </p:nvSpPr>
          <p:spPr>
            <a:xfrm>
              <a:off x="4824372" y="1143000"/>
              <a:ext cx="2150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776650" y="3212068"/>
              <a:ext cx="213948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842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33639" y="616874"/>
            <a:ext cx="9906000" cy="5648960"/>
            <a:chOff x="1270000" y="781050"/>
            <a:chExt cx="6604000" cy="5295900"/>
          </a:xfrm>
        </p:grpSpPr>
        <p:grpSp>
          <p:nvGrpSpPr>
            <p:cNvPr id="5" name="Group 4"/>
            <p:cNvGrpSpPr/>
            <p:nvPr/>
          </p:nvGrpSpPr>
          <p:grpSpPr>
            <a:xfrm>
              <a:off x="1270000" y="781050"/>
              <a:ext cx="6604000" cy="5295900"/>
              <a:chOff x="1270000" y="781050"/>
              <a:chExt cx="6604000" cy="5295900"/>
            </a:xfrm>
          </p:grpSpPr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0000" y="781050"/>
                <a:ext cx="6604000" cy="5295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6355333" y="1247001"/>
                <a:ext cx="1015449" cy="2741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00" b="1" dirty="0"/>
                  <a:t>Bathymetry (m)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 flipH="1" flipV="1">
              <a:off x="4038600" y="914400"/>
              <a:ext cx="76200" cy="5105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2485972" y="1804287"/>
            <a:ext cx="9801334" cy="4226560"/>
            <a:chOff x="3794088" y="1295400"/>
            <a:chExt cx="6534223" cy="3962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088" y="2133600"/>
              <a:ext cx="6534223" cy="312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Oval 9"/>
            <p:cNvSpPr/>
            <p:nvPr/>
          </p:nvSpPr>
          <p:spPr>
            <a:xfrm>
              <a:off x="4267200" y="1295400"/>
              <a:ext cx="533400" cy="1333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5" y="3659349"/>
            <a:ext cx="13396491" cy="229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2305051" y="503808"/>
            <a:ext cx="8562975" cy="4845337"/>
            <a:chOff x="3673475" y="76200"/>
            <a:chExt cx="5708650" cy="4542503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3475" y="1459683"/>
              <a:ext cx="5708650" cy="3159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6019800" y="76200"/>
              <a:ext cx="1092200" cy="84895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71525" y="1479169"/>
            <a:ext cx="11858625" cy="5856353"/>
            <a:chOff x="2651125" y="990600"/>
            <a:chExt cx="7905750" cy="5490331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125" y="2263902"/>
              <a:ext cx="7905750" cy="4217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/>
            <p:cNvSpPr/>
            <p:nvPr/>
          </p:nvSpPr>
          <p:spPr>
            <a:xfrm>
              <a:off x="4947875" y="990600"/>
              <a:ext cx="1092200" cy="6858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-4792"/>
            <a:ext cx="13716000" cy="502045"/>
          </a:xfrm>
          <a:prstGeom prst="rect">
            <a:avLst/>
          </a:prstGeom>
          <a:noFill/>
        </p:spPr>
        <p:txBody>
          <a:bodyPr wrap="square" lIns="100950" tIns="50475" rIns="100950" bIns="50475" rtlCol="0">
            <a:spAutoFit/>
          </a:bodyPr>
          <a:lstStyle/>
          <a:p>
            <a:pPr algn="ctr"/>
            <a:r>
              <a:rPr lang="en-US" sz="2600" b="1" dirty="0">
                <a:solidFill>
                  <a:srgbClr val="FF0000"/>
                </a:solidFill>
              </a:rPr>
              <a:t>Polymorphism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052" y="956581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Zhang et al. (2016)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22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script: gen_vqs.f90</a:t>
            </a:r>
            <a:endParaRPr lang="en-US" sz="2400" b="1" dirty="0"/>
          </a:p>
        </p:txBody>
      </p:sp>
      <p:sp>
        <p:nvSpPr>
          <p:cNvPr id="2" name="Rectangle 1"/>
          <p:cNvSpPr/>
          <p:nvPr/>
        </p:nvSpPr>
        <p:spPr>
          <a:xfrm>
            <a:off x="609600" y="533400"/>
            <a:ext cx="122682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!</a:t>
            </a:r>
            <a:r>
              <a:rPr lang="en-US" sz="1400" dirty="0" err="1" smtClean="0"/>
              <a:t>m_vqs</a:t>
            </a:r>
            <a:r>
              <a:rPr lang="en-US" sz="1400" dirty="0"/>
              <a:t>: # of master grids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m_vqs</a:t>
            </a:r>
            <a:r>
              <a:rPr lang="en-US" sz="1400" dirty="0"/>
              <a:t>=18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dz_bot_min</a:t>
            </a:r>
            <a:r>
              <a:rPr lang="en-US" sz="1400" dirty="0"/>
              <a:t>=0.3 </a:t>
            </a:r>
            <a:r>
              <a:rPr lang="en-US" sz="1400" dirty="0" smtClean="0"/>
              <a:t>!min</a:t>
            </a:r>
            <a:r>
              <a:rPr lang="en-US" sz="1400" dirty="0"/>
              <a:t>. bottom layer thickness [m]</a:t>
            </a:r>
          </a:p>
          <a:p>
            <a:r>
              <a:rPr lang="en-US" sz="1400" dirty="0"/>
              <a:t>      allocate(</a:t>
            </a:r>
            <a:r>
              <a:rPr lang="en-US" sz="1400" dirty="0" err="1"/>
              <a:t>hsm</a:t>
            </a:r>
            <a:r>
              <a:rPr lang="en-US" sz="1400" dirty="0"/>
              <a:t>(</a:t>
            </a:r>
            <a:r>
              <a:rPr lang="en-US" sz="1400" dirty="0" err="1"/>
              <a:t>m_vqs</a:t>
            </a:r>
            <a:r>
              <a:rPr lang="en-US" sz="1400" dirty="0"/>
              <a:t>),</a:t>
            </a:r>
            <a:r>
              <a:rPr lang="en-US" sz="1400" dirty="0" err="1"/>
              <a:t>nv_vqs</a:t>
            </a:r>
            <a:r>
              <a:rPr lang="en-US" sz="1400" dirty="0"/>
              <a:t>(</a:t>
            </a:r>
            <a:r>
              <a:rPr lang="en-US" sz="1400" dirty="0" err="1"/>
              <a:t>m_vqs</a:t>
            </a:r>
            <a:r>
              <a:rPr lang="en-US" sz="1400" dirty="0"/>
              <a:t>),</a:t>
            </a:r>
            <a:r>
              <a:rPr lang="en-US" sz="1400" dirty="0" err="1"/>
              <a:t>a_vqs</a:t>
            </a:r>
            <a:r>
              <a:rPr lang="en-US" sz="1400" dirty="0"/>
              <a:t>(</a:t>
            </a:r>
            <a:r>
              <a:rPr lang="en-US" sz="1400" dirty="0" err="1"/>
              <a:t>m_vqs</a:t>
            </a:r>
            <a:r>
              <a:rPr lang="en-US" sz="1400" dirty="0"/>
              <a:t>))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hsm</a:t>
            </a:r>
            <a:r>
              <a:rPr lang="en-US" sz="1400" dirty="0"/>
              <a:t>(1:7)=(/(7.+3*(i-1),</a:t>
            </a:r>
            <a:r>
              <a:rPr lang="en-US" sz="1400" dirty="0" err="1"/>
              <a:t>i</a:t>
            </a:r>
            <a:r>
              <a:rPr lang="en-US" sz="1400" dirty="0"/>
              <a:t>=1,7)/)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hsm</a:t>
            </a:r>
            <a:r>
              <a:rPr lang="en-US" sz="1400" dirty="0"/>
              <a:t>(8:18)=(/28.,32.,37.,43.,50.,58.,67.,77.,88.,100.,120./)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(1:m_vqs)=(/(14+2*(i-1),</a:t>
            </a:r>
            <a:r>
              <a:rPr lang="en-US" sz="1400" dirty="0" err="1"/>
              <a:t>i</a:t>
            </a:r>
            <a:r>
              <a:rPr lang="en-US" sz="1400" dirty="0"/>
              <a:t>=1,m_vqs)/) </a:t>
            </a:r>
            <a:r>
              <a:rPr lang="en-US" sz="1400" dirty="0" smtClean="0"/>
              <a:t>!# </a:t>
            </a:r>
            <a:r>
              <a:rPr lang="en-US" sz="1400" dirty="0"/>
              <a:t>of levels for each master grid (increasing with depth</a:t>
            </a:r>
            <a:r>
              <a:rPr lang="en-US" sz="1400" dirty="0" smtClean="0"/>
              <a:t>)</a:t>
            </a:r>
          </a:p>
          <a:p>
            <a:r>
              <a:rPr lang="en-US" sz="1400" dirty="0" smtClean="0"/>
              <a:t>…</a:t>
            </a:r>
          </a:p>
          <a:p>
            <a:r>
              <a:rPr lang="en-US" sz="1400" dirty="0" smtClean="0"/>
              <a:t>     !Other </a:t>
            </a:r>
            <a:r>
              <a:rPr lang="en-US" sz="1400" dirty="0" err="1"/>
              <a:t>consts</a:t>
            </a:r>
            <a:r>
              <a:rPr lang="en-US" sz="1400" dirty="0"/>
              <a:t>.</a:t>
            </a:r>
          </a:p>
          <a:p>
            <a:r>
              <a:rPr lang="en-US" sz="1400" dirty="0" smtClean="0"/>
              <a:t>     !Stretching </a:t>
            </a:r>
            <a:r>
              <a:rPr lang="en-US" sz="1400" dirty="0"/>
              <a:t>const. for the 1st master grid and also for depth &lt;= </a:t>
            </a:r>
            <a:r>
              <a:rPr lang="en-US" sz="1400" dirty="0" err="1"/>
              <a:t>hsm</a:t>
            </a:r>
            <a:r>
              <a:rPr lang="en-US" sz="1400" dirty="0"/>
              <a:t>(1)</a:t>
            </a:r>
          </a:p>
          <a:p>
            <a:r>
              <a:rPr lang="en-US" sz="1400" dirty="0" smtClean="0"/>
              <a:t>     !|</a:t>
            </a:r>
            <a:r>
              <a:rPr lang="en-US" sz="1400" dirty="0"/>
              <a:t>a_vqs0|&lt;=1 (1: skew toward bottom; -1: toward surface; 0: no bias)</a:t>
            </a:r>
          </a:p>
          <a:p>
            <a:r>
              <a:rPr lang="en-US" sz="1400" dirty="0"/>
              <a:t>      a_vqs0=-0.5</a:t>
            </a:r>
          </a:p>
          <a:p>
            <a:r>
              <a:rPr lang="en-US" sz="1400" dirty="0" smtClean="0"/>
              <a:t>…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do </a:t>
            </a:r>
            <a:r>
              <a:rPr lang="en-US" sz="1400" dirty="0"/>
              <a:t>m=1,m_vqs</a:t>
            </a:r>
          </a:p>
          <a:p>
            <a:r>
              <a:rPr lang="en-US" sz="1400" dirty="0"/>
              <a:t>        do k=1,nv_vqs(m)</a:t>
            </a:r>
          </a:p>
          <a:p>
            <a:r>
              <a:rPr lang="en-US" sz="1400" dirty="0"/>
              <a:t>          sigma=(k-1.0)/(1.0-nv_vqs(m))</a:t>
            </a:r>
          </a:p>
          <a:p>
            <a:endParaRPr lang="en-US" sz="1400" dirty="0"/>
          </a:p>
          <a:p>
            <a:r>
              <a:rPr lang="en-US" sz="1400" dirty="0" smtClean="0"/>
              <a:t>         !Alternative </a:t>
            </a:r>
            <a:r>
              <a:rPr lang="en-US" sz="1400" dirty="0"/>
              <a:t>transformations below</a:t>
            </a:r>
          </a:p>
          <a:p>
            <a:r>
              <a:rPr lang="en-US" sz="1400" dirty="0" smtClean="0"/>
              <a:t>         !Option </a:t>
            </a:r>
            <a:r>
              <a:rPr lang="en-US" sz="1400" dirty="0"/>
              <a:t>1: quadratic</a:t>
            </a:r>
          </a:p>
          <a:p>
            <a:r>
              <a:rPr lang="en-US" sz="1400" dirty="0" smtClean="0"/>
              <a:t>          !</a:t>
            </a:r>
            <a:r>
              <a:rPr lang="en-US" sz="1400" dirty="0" err="1" smtClean="0"/>
              <a:t>a_vqs</a:t>
            </a:r>
            <a:r>
              <a:rPr lang="en-US" sz="1400" dirty="0" smtClean="0"/>
              <a:t>(m</a:t>
            </a:r>
            <a:r>
              <a:rPr lang="en-US" sz="1400" dirty="0"/>
              <a:t>)=max(-1.d0,a_vqs0-(m-1)*0.03)</a:t>
            </a:r>
          </a:p>
          <a:p>
            <a:r>
              <a:rPr lang="en-US" sz="1400" dirty="0" smtClean="0"/>
              <a:t>          !</a:t>
            </a:r>
            <a:r>
              <a:rPr lang="en-US" sz="1400" dirty="0" err="1" smtClean="0"/>
              <a:t>tmp</a:t>
            </a:r>
            <a:r>
              <a:rPr lang="en-US" sz="1400" dirty="0" smtClean="0"/>
              <a:t>=</a:t>
            </a:r>
            <a:r>
              <a:rPr lang="en-US" sz="1400" dirty="0" err="1" smtClean="0"/>
              <a:t>a_vqs</a:t>
            </a:r>
            <a:r>
              <a:rPr lang="en-US" sz="1400" dirty="0" smtClean="0"/>
              <a:t>(m</a:t>
            </a:r>
            <a:r>
              <a:rPr lang="en-US" sz="1400" dirty="0"/>
              <a:t>)*sigma*sigma+(1+a_vqs(m))*sigma </a:t>
            </a:r>
            <a:r>
              <a:rPr lang="en-US" sz="1400" dirty="0" smtClean="0"/>
              <a:t>!transformed </a:t>
            </a:r>
            <a:r>
              <a:rPr lang="en-US" sz="1400" dirty="0"/>
              <a:t>sigma</a:t>
            </a:r>
          </a:p>
          <a:p>
            <a:r>
              <a:rPr lang="en-US" sz="1400" dirty="0" smtClean="0"/>
              <a:t>          !</a:t>
            </a:r>
            <a:r>
              <a:rPr lang="en-US" sz="1400" dirty="0" err="1" smtClean="0"/>
              <a:t>z_mas</a:t>
            </a:r>
            <a:r>
              <a:rPr lang="en-US" sz="1400" dirty="0" smtClean="0"/>
              <a:t>(</a:t>
            </a:r>
            <a:r>
              <a:rPr lang="en-US" sz="1400" dirty="0" err="1" smtClean="0"/>
              <a:t>k,m</a:t>
            </a:r>
            <a:r>
              <a:rPr lang="en-US" sz="1400" dirty="0"/>
              <a:t>)=</a:t>
            </a:r>
            <a:r>
              <a:rPr lang="en-US" sz="1400" dirty="0" err="1"/>
              <a:t>tmp</a:t>
            </a:r>
            <a:r>
              <a:rPr lang="en-US" sz="1400" dirty="0"/>
              <a:t>*(</a:t>
            </a:r>
            <a:r>
              <a:rPr lang="en-US" sz="1400" dirty="0" err="1"/>
              <a:t>etal+hsm</a:t>
            </a:r>
            <a:r>
              <a:rPr lang="en-US" sz="1400" dirty="0"/>
              <a:t>(m))+</a:t>
            </a:r>
            <a:r>
              <a:rPr lang="en-US" sz="1400" dirty="0" err="1"/>
              <a:t>etal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 smtClean="0"/>
              <a:t>          !Option </a:t>
            </a:r>
            <a:r>
              <a:rPr lang="en-US" sz="1400" dirty="0"/>
              <a:t>2: S</a:t>
            </a:r>
          </a:p>
          <a:p>
            <a:r>
              <a:rPr lang="en-US" sz="1400" dirty="0"/>
              <a:t>          </a:t>
            </a:r>
            <a:r>
              <a:rPr lang="en-US" sz="1400" dirty="0" err="1" smtClean="0"/>
              <a:t>theta_b</a:t>
            </a:r>
            <a:r>
              <a:rPr lang="en-US" sz="1400" dirty="0" smtClean="0"/>
              <a:t>=0 </a:t>
            </a:r>
            <a:endParaRPr lang="en-US" sz="1400" dirty="0"/>
          </a:p>
          <a:p>
            <a:r>
              <a:rPr lang="en-US" sz="1400" dirty="0"/>
              <a:t>          </a:t>
            </a:r>
            <a:r>
              <a:rPr lang="en-US" sz="1400" dirty="0" err="1"/>
              <a:t>theta_f</a:t>
            </a:r>
            <a:r>
              <a:rPr lang="en-US" sz="1400" dirty="0"/>
              <a:t>=1.5+0.03*(m-1)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cs</a:t>
            </a:r>
            <a:r>
              <a:rPr lang="en-US" sz="1400" dirty="0"/>
              <a:t>=(1-theta_b)*</a:t>
            </a:r>
            <a:r>
              <a:rPr lang="en-US" sz="1400" dirty="0" err="1"/>
              <a:t>sinh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*sigma)/</a:t>
            </a:r>
            <a:r>
              <a:rPr lang="en-US" sz="1400" dirty="0" err="1"/>
              <a:t>sinh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)+ &amp;</a:t>
            </a:r>
          </a:p>
          <a:p>
            <a:r>
              <a:rPr lang="en-US" sz="1400" dirty="0"/>
              <a:t>     &amp;</a:t>
            </a:r>
            <a:r>
              <a:rPr lang="en-US" sz="1400" dirty="0" err="1"/>
              <a:t>theta_b</a:t>
            </a:r>
            <a:r>
              <a:rPr lang="en-US" sz="1400" dirty="0"/>
              <a:t>*(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*(sigma+0.5))-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*0.5))/2/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*0.5)</a:t>
            </a:r>
          </a:p>
          <a:p>
            <a:r>
              <a:rPr lang="en-US" sz="1400" dirty="0"/>
              <a:t>          </a:t>
            </a:r>
            <a:r>
              <a:rPr lang="en-US" sz="1400" dirty="0" err="1">
                <a:solidFill>
                  <a:srgbClr val="FF9933"/>
                </a:solidFill>
              </a:rPr>
              <a:t>z_mas</a:t>
            </a:r>
            <a:r>
              <a:rPr lang="en-US" sz="1400" dirty="0"/>
              <a:t>(</a:t>
            </a:r>
            <a:r>
              <a:rPr lang="en-US" sz="1400" dirty="0" err="1"/>
              <a:t>k,m</a:t>
            </a:r>
            <a:r>
              <a:rPr lang="en-US" sz="1400" dirty="0"/>
              <a:t>)=</a:t>
            </a:r>
            <a:r>
              <a:rPr lang="en-US" sz="1400" dirty="0" err="1"/>
              <a:t>etal</a:t>
            </a:r>
            <a:r>
              <a:rPr lang="en-US" sz="1400" dirty="0"/>
              <a:t>*(1+sigma)+</a:t>
            </a:r>
            <a:r>
              <a:rPr lang="en-US" sz="1400" dirty="0" err="1"/>
              <a:t>hsm</a:t>
            </a:r>
            <a:r>
              <a:rPr lang="en-US" sz="1400" dirty="0"/>
              <a:t>(1)*sigma+(</a:t>
            </a:r>
            <a:r>
              <a:rPr lang="en-US" sz="1400" dirty="0" err="1"/>
              <a:t>hsm</a:t>
            </a:r>
            <a:r>
              <a:rPr lang="en-US" sz="1400" dirty="0"/>
              <a:t>(m)-</a:t>
            </a:r>
            <a:r>
              <a:rPr lang="en-US" sz="1400" dirty="0" err="1"/>
              <a:t>hsm</a:t>
            </a:r>
            <a:r>
              <a:rPr lang="en-US" sz="1400" dirty="0"/>
              <a:t>(1))*</a:t>
            </a:r>
            <a:r>
              <a:rPr lang="en-US" sz="1400" dirty="0" err="1"/>
              <a:t>cs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</a:t>
            </a:r>
            <a:r>
              <a:rPr lang="en-US" sz="1400" dirty="0" smtClean="0"/>
              <a:t>k</a:t>
            </a:r>
            <a:endParaRPr lang="en-US" sz="1400" dirty="0"/>
          </a:p>
          <a:p>
            <a:r>
              <a:rPr lang="en-US" sz="1400" dirty="0"/>
              <a:t>     </a:t>
            </a:r>
            <a:r>
              <a:rPr lang="en-US" sz="1400" dirty="0" err="1" smtClean="0"/>
              <a:t>enddo</a:t>
            </a:r>
            <a:r>
              <a:rPr lang="en-US" sz="1400" dirty="0" smtClean="0"/>
              <a:t> m</a:t>
            </a:r>
            <a:endParaRPr lang="en-US" sz="1400" dirty="0"/>
          </a:p>
        </p:txBody>
      </p:sp>
      <p:sp>
        <p:nvSpPr>
          <p:cNvPr id="3" name="Right Brace 2"/>
          <p:cNvSpPr/>
          <p:nvPr/>
        </p:nvSpPr>
        <p:spPr bwMode="auto">
          <a:xfrm>
            <a:off x="7793736" y="4191000"/>
            <a:ext cx="304800" cy="11430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0" y="4439334"/>
            <a:ext cx="3297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B050"/>
                </a:solidFill>
              </a:rPr>
              <a:t>z=</a:t>
            </a:r>
            <a:r>
              <a:rPr lang="en-US" i="1" dirty="0" err="1" smtClean="0">
                <a:solidFill>
                  <a:srgbClr val="00B050"/>
                </a:solidFill>
              </a:rPr>
              <a:t>Hs+</a:t>
            </a:r>
            <a:r>
              <a:rPr lang="en-US" i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h</a:t>
            </a:r>
            <a:endParaRPr lang="en-US" i="1" dirty="0" smtClean="0">
              <a:solidFill>
                <a:srgbClr val="00B050"/>
              </a:solidFill>
              <a:latin typeface="Symbol" panose="05050102010706020507" pitchFamily="18" charset="2"/>
            </a:endParaRPr>
          </a:p>
          <a:p>
            <a:r>
              <a:rPr lang="en-US" i="1" dirty="0">
                <a:solidFill>
                  <a:srgbClr val="00B050"/>
                </a:solidFill>
                <a:latin typeface="+mj-lt"/>
              </a:rPr>
              <a:t>s</a:t>
            </a:r>
            <a:r>
              <a:rPr lang="en-US" i="1" dirty="0" smtClean="0">
                <a:solidFill>
                  <a:srgbClr val="00B050"/>
                </a:solidFill>
                <a:latin typeface="+mj-lt"/>
              </a:rPr>
              <a:t>=a</a:t>
            </a:r>
            <a:r>
              <a:rPr lang="en-US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lang="en-US" baseline="30000" dirty="0" smtClean="0">
                <a:solidFill>
                  <a:srgbClr val="00B050"/>
                </a:solidFill>
                <a:latin typeface="+mj-lt"/>
              </a:rPr>
              <a:t>2</a:t>
            </a:r>
            <a:r>
              <a:rPr lang="en-US" dirty="0" smtClean="0">
                <a:solidFill>
                  <a:srgbClr val="00B050"/>
                </a:solidFill>
                <a:latin typeface="+mj-lt"/>
              </a:rPr>
              <a:t>+</a:t>
            </a:r>
            <a:r>
              <a:rPr lang="en-US" i="1" dirty="0" smtClean="0">
                <a:solidFill>
                  <a:srgbClr val="00B050"/>
                </a:solidFill>
                <a:latin typeface="+mj-lt"/>
              </a:rPr>
              <a:t>(</a:t>
            </a:r>
            <a:r>
              <a:rPr lang="en-US" dirty="0" smtClean="0">
                <a:solidFill>
                  <a:srgbClr val="00B050"/>
                </a:solidFill>
                <a:latin typeface="+mj-lt"/>
              </a:rPr>
              <a:t>1+</a:t>
            </a:r>
            <a:r>
              <a:rPr lang="en-US" i="1" dirty="0" smtClean="0">
                <a:solidFill>
                  <a:srgbClr val="00B050"/>
                </a:solidFill>
                <a:latin typeface="+mj-lt"/>
              </a:rPr>
              <a:t>a)</a:t>
            </a:r>
            <a:r>
              <a:rPr lang="en-US" i="1" dirty="0">
                <a:solidFill>
                  <a:srgbClr val="00B050"/>
                </a:solidFill>
                <a:latin typeface="Symbol" panose="05050102010706020507" pitchFamily="18" charset="2"/>
              </a:rPr>
              <a:t> </a:t>
            </a:r>
            <a:r>
              <a:rPr lang="en-US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         </a:t>
            </a:r>
            <a:r>
              <a:rPr lang="en-US" dirty="0" smtClean="0">
                <a:solidFill>
                  <a:srgbClr val="00B050"/>
                </a:solidFill>
                <a:latin typeface="Symbol" panose="05050102010706020507" pitchFamily="18" charset="2"/>
              </a:rPr>
              <a:t>(-1</a:t>
            </a:r>
            <a:r>
              <a:rPr lang="en-US" i="1" dirty="0">
                <a:solidFill>
                  <a:srgbClr val="00B050"/>
                </a:solidFill>
                <a:latin typeface="Times New Roman"/>
                <a:cs typeface="Times New Roman"/>
              </a:rPr>
              <a:t> ≤ </a:t>
            </a:r>
            <a:r>
              <a:rPr lang="en-US" i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s</a:t>
            </a:r>
            <a:r>
              <a:rPr lang="en-US" i="1" dirty="0" smtClean="0">
                <a:solidFill>
                  <a:srgbClr val="00B050"/>
                </a:solidFill>
                <a:latin typeface="Times New Roman"/>
                <a:cs typeface="Times New Roman"/>
              </a:rPr>
              <a:t>≤</a:t>
            </a:r>
            <a:r>
              <a:rPr lang="en-US" dirty="0" smtClean="0">
                <a:solidFill>
                  <a:srgbClr val="00B050"/>
                </a:solidFill>
                <a:latin typeface="Symbol" panose="05050102010706020507" pitchFamily="18" charset="2"/>
              </a:rPr>
              <a:t>0)</a:t>
            </a:r>
            <a:endParaRPr lang="en-US" i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6" name="Right Brace 5"/>
          <p:cNvSpPr/>
          <p:nvPr/>
        </p:nvSpPr>
        <p:spPr bwMode="auto">
          <a:xfrm>
            <a:off x="7793736" y="5791200"/>
            <a:ext cx="304800" cy="1143000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0" y="6248400"/>
            <a:ext cx="54578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00B050"/>
                </a:solidFill>
              </a:rPr>
              <a:t>S</a:t>
            </a:r>
            <a:r>
              <a:rPr lang="en-US" dirty="0" smtClean="0">
                <a:solidFill>
                  <a:srgbClr val="00B050"/>
                </a:solidFill>
              </a:rPr>
              <a:t>  transformation (or you favorite coordinates here)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(There are more options </a:t>
            </a:r>
            <a:r>
              <a:rPr lang="en-US" dirty="0">
                <a:solidFill>
                  <a:srgbClr val="00B050"/>
                </a:solidFill>
              </a:rPr>
              <a:t>also; see gen_vqs_Rutgers.f90)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>
            <a:off x="5334000" y="1143000"/>
            <a:ext cx="9144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6248400" y="819834"/>
            <a:ext cx="709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Controls near bottom resolution (used to consolidate near-bottom levels). Handle for # of degenerate prisms.</a:t>
            </a:r>
            <a:endParaRPr lang="en-US" dirty="0">
              <a:solidFill>
                <a:srgbClr val="00B05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8763000" y="5029200"/>
            <a:ext cx="38100" cy="30480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Rectangle 8"/>
          <p:cNvSpPr/>
          <p:nvPr/>
        </p:nvSpPr>
        <p:spPr>
          <a:xfrm>
            <a:off x="8309991" y="5209832"/>
            <a:ext cx="9060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a_vqs0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cxnSp>
        <p:nvCxnSpPr>
          <p:cNvPr id="13" name="Straight Arrow Connector 12"/>
          <p:cNvCxnSpPr>
            <a:endCxn id="9" idx="1"/>
          </p:cNvCxnSpPr>
          <p:nvPr/>
        </p:nvCxnSpPr>
        <p:spPr bwMode="auto">
          <a:xfrm>
            <a:off x="2133600" y="3124200"/>
            <a:ext cx="6176391" cy="2270298"/>
          </a:xfrm>
          <a:prstGeom prst="straightConnector1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05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script: gen_vqs.f90 (cont’d)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76200" y="759559"/>
            <a:ext cx="6667946" cy="65556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smtClean="0"/>
              <a:t>…….</a:t>
            </a:r>
          </a:p>
          <a:p>
            <a:r>
              <a:rPr lang="en-US" sz="1400" dirty="0" smtClean="0"/>
              <a:t>!     </a:t>
            </a:r>
            <a:r>
              <a:rPr lang="en-US" sz="1400" dirty="0"/>
              <a:t>Compute </a:t>
            </a:r>
            <a:r>
              <a:rPr lang="en-US" sz="1400" dirty="0" smtClean="0"/>
              <a:t>final z-coordinates</a:t>
            </a:r>
            <a:endParaRPr lang="en-US" sz="1400" dirty="0"/>
          </a:p>
          <a:p>
            <a:r>
              <a:rPr lang="en-US" sz="1400" dirty="0"/>
              <a:t>      </a:t>
            </a:r>
            <a:r>
              <a:rPr lang="en-US" sz="1400" dirty="0" err="1"/>
              <a:t>znd</a:t>
            </a:r>
            <a:r>
              <a:rPr lang="en-US" sz="1400" dirty="0"/>
              <a:t>=-1.e6</a:t>
            </a:r>
          </a:p>
          <a:p>
            <a:r>
              <a:rPr lang="en-US" sz="1400" dirty="0"/>
              <a:t>      do i=1,np</a:t>
            </a:r>
          </a:p>
          <a:p>
            <a:r>
              <a:rPr lang="en-US" sz="1400" dirty="0"/>
              <a:t>        </a:t>
            </a:r>
            <a:r>
              <a:rPr lang="en-US" sz="1400" dirty="0">
                <a:solidFill>
                  <a:srgbClr val="FF9933"/>
                </a:solidFill>
              </a:rPr>
              <a:t>if(</a:t>
            </a:r>
            <a:r>
              <a:rPr lang="en-US" sz="1400" dirty="0" err="1">
                <a:solidFill>
                  <a:srgbClr val="FF9933"/>
                </a:solidFill>
              </a:rPr>
              <a:t>dp</a:t>
            </a:r>
            <a:r>
              <a:rPr lang="en-US" sz="1400" dirty="0">
                <a:solidFill>
                  <a:srgbClr val="FF9933"/>
                </a:solidFill>
              </a:rPr>
              <a:t>(i)&lt;=</a:t>
            </a:r>
            <a:r>
              <a:rPr lang="en-US" sz="1400" dirty="0" err="1">
                <a:solidFill>
                  <a:srgbClr val="FF9933"/>
                </a:solidFill>
              </a:rPr>
              <a:t>hsm</a:t>
            </a:r>
            <a:r>
              <a:rPr lang="en-US" sz="1400" dirty="0">
                <a:solidFill>
                  <a:srgbClr val="FF9933"/>
                </a:solidFill>
              </a:rPr>
              <a:t>(1)) then !shallow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</a:t>
            </a:r>
            <a:r>
              <a:rPr lang="en-US" sz="1400" dirty="0" err="1">
                <a:solidFill>
                  <a:srgbClr val="FF9933"/>
                </a:solidFill>
              </a:rPr>
              <a:t>kbp</a:t>
            </a:r>
            <a:r>
              <a:rPr lang="en-US" sz="1400" dirty="0">
                <a:solidFill>
                  <a:srgbClr val="FF9933"/>
                </a:solidFill>
              </a:rPr>
              <a:t>(i)=</a:t>
            </a:r>
            <a:r>
              <a:rPr lang="en-US" sz="1400" dirty="0" err="1">
                <a:solidFill>
                  <a:srgbClr val="FF9933"/>
                </a:solidFill>
              </a:rPr>
              <a:t>nv_vqs</a:t>
            </a:r>
            <a:r>
              <a:rPr lang="en-US" sz="1400" dirty="0">
                <a:solidFill>
                  <a:srgbClr val="FF9933"/>
                </a:solidFill>
              </a:rPr>
              <a:t>(1)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do k=1,nv_vqs(1)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  sigma=(k-1.0)/(1.0-nv_vqs(1))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  </a:t>
            </a:r>
            <a:r>
              <a:rPr lang="en-US" sz="1400" dirty="0" err="1">
                <a:solidFill>
                  <a:srgbClr val="FF9933"/>
                </a:solidFill>
              </a:rPr>
              <a:t>sigma_vqs</a:t>
            </a:r>
            <a:r>
              <a:rPr lang="en-US" sz="1400" dirty="0">
                <a:solidFill>
                  <a:srgbClr val="FF9933"/>
                </a:solidFill>
              </a:rPr>
              <a:t>(</a:t>
            </a:r>
            <a:r>
              <a:rPr lang="en-US" sz="1400" dirty="0" err="1">
                <a:solidFill>
                  <a:srgbClr val="FF9933"/>
                </a:solidFill>
              </a:rPr>
              <a:t>k,i</a:t>
            </a:r>
            <a:r>
              <a:rPr lang="en-US" sz="1400" dirty="0">
                <a:solidFill>
                  <a:srgbClr val="FF9933"/>
                </a:solidFill>
              </a:rPr>
              <a:t>)=a_vqs0*sigma*sigma+(1+a_vqs0)*sigma !transformed sigma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  </a:t>
            </a:r>
            <a:r>
              <a:rPr lang="en-US" sz="1400" dirty="0" err="1">
                <a:solidFill>
                  <a:srgbClr val="FF9933"/>
                </a:solidFill>
              </a:rPr>
              <a:t>znd</a:t>
            </a:r>
            <a:r>
              <a:rPr lang="en-US" sz="1400" dirty="0">
                <a:solidFill>
                  <a:srgbClr val="FF9933"/>
                </a:solidFill>
              </a:rPr>
              <a:t>(</a:t>
            </a:r>
            <a:r>
              <a:rPr lang="en-US" sz="1400" dirty="0" err="1">
                <a:solidFill>
                  <a:srgbClr val="FF9933"/>
                </a:solidFill>
              </a:rPr>
              <a:t>k,i</a:t>
            </a:r>
            <a:r>
              <a:rPr lang="en-US" sz="1400" dirty="0">
                <a:solidFill>
                  <a:srgbClr val="FF9933"/>
                </a:solidFill>
              </a:rPr>
              <a:t>)=</a:t>
            </a:r>
            <a:r>
              <a:rPr lang="en-US" sz="1400" dirty="0" err="1">
                <a:solidFill>
                  <a:srgbClr val="FF9933"/>
                </a:solidFill>
              </a:rPr>
              <a:t>sigma_vqs</a:t>
            </a:r>
            <a:r>
              <a:rPr lang="en-US" sz="1400" dirty="0">
                <a:solidFill>
                  <a:srgbClr val="FF9933"/>
                </a:solidFill>
              </a:rPr>
              <a:t>(</a:t>
            </a:r>
            <a:r>
              <a:rPr lang="en-US" sz="1400" dirty="0" err="1">
                <a:solidFill>
                  <a:srgbClr val="FF9933"/>
                </a:solidFill>
              </a:rPr>
              <a:t>k,i</a:t>
            </a:r>
            <a:r>
              <a:rPr lang="en-US" sz="1400" dirty="0">
                <a:solidFill>
                  <a:srgbClr val="FF9933"/>
                </a:solidFill>
              </a:rPr>
              <a:t>)*(eta2(i)+</a:t>
            </a:r>
            <a:r>
              <a:rPr lang="en-US" sz="1400" dirty="0" err="1">
                <a:solidFill>
                  <a:srgbClr val="FF9933"/>
                </a:solidFill>
              </a:rPr>
              <a:t>dp</a:t>
            </a:r>
            <a:r>
              <a:rPr lang="en-US" sz="1400" dirty="0">
                <a:solidFill>
                  <a:srgbClr val="FF9933"/>
                </a:solidFill>
              </a:rPr>
              <a:t>(i))+eta2(i)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</a:t>
            </a:r>
            <a:r>
              <a:rPr lang="en-US" sz="1400" dirty="0" err="1">
                <a:solidFill>
                  <a:srgbClr val="FF9933"/>
                </a:solidFill>
              </a:rPr>
              <a:t>enddo</a:t>
            </a:r>
            <a:r>
              <a:rPr lang="en-US" sz="1400" dirty="0">
                <a:solidFill>
                  <a:srgbClr val="FF9933"/>
                </a:solidFill>
              </a:rPr>
              <a:t> !k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  cycle</a:t>
            </a:r>
          </a:p>
          <a:p>
            <a:r>
              <a:rPr lang="en-US" sz="1400" dirty="0">
                <a:solidFill>
                  <a:srgbClr val="FF9933"/>
                </a:solidFill>
              </a:rPr>
              <a:t>        </a:t>
            </a:r>
            <a:r>
              <a:rPr lang="en-US" sz="1400" dirty="0" err="1">
                <a:solidFill>
                  <a:srgbClr val="FF9933"/>
                </a:solidFill>
              </a:rPr>
              <a:t>endif</a:t>
            </a:r>
            <a:endParaRPr lang="en-US" sz="1400" dirty="0">
              <a:solidFill>
                <a:srgbClr val="FF9933"/>
              </a:solidFill>
            </a:endParaRPr>
          </a:p>
          <a:p>
            <a:endParaRPr lang="en-US" sz="1400" dirty="0"/>
          </a:p>
          <a:p>
            <a:r>
              <a:rPr lang="en-US" sz="1400" dirty="0"/>
              <a:t>        !Deep</a:t>
            </a:r>
          </a:p>
          <a:p>
            <a:r>
              <a:rPr lang="en-US" sz="1400" dirty="0"/>
              <a:t>        !Find a master </a:t>
            </a:r>
            <a:r>
              <a:rPr lang="en-US" sz="1400" dirty="0" err="1" smtClean="0"/>
              <a:t>vgrid</a:t>
            </a:r>
            <a:endParaRPr lang="en-US" sz="1400" dirty="0" smtClean="0"/>
          </a:p>
          <a:p>
            <a:r>
              <a:rPr lang="en-US" sz="1400" dirty="0"/>
              <a:t> </a:t>
            </a:r>
            <a:r>
              <a:rPr lang="en-US" sz="1400" dirty="0" smtClean="0"/>
              <a:t>        m0(i</a:t>
            </a:r>
            <a:r>
              <a:rPr lang="en-US" sz="1400" dirty="0"/>
              <a:t>)=0</a:t>
            </a:r>
          </a:p>
          <a:p>
            <a:r>
              <a:rPr lang="en-US" sz="1400" dirty="0"/>
              <a:t>        do m=2,m_vqs</a:t>
            </a:r>
          </a:p>
          <a:p>
            <a:r>
              <a:rPr lang="en-US" sz="1400" dirty="0"/>
              <a:t>          if(</a:t>
            </a:r>
            <a:r>
              <a:rPr lang="en-US" sz="1400" dirty="0" err="1"/>
              <a:t>dp</a:t>
            </a:r>
            <a:r>
              <a:rPr lang="en-US" sz="1400" dirty="0"/>
              <a:t>(i)&gt;</a:t>
            </a:r>
            <a:r>
              <a:rPr lang="en-US" sz="1400" dirty="0" err="1"/>
              <a:t>hsm</a:t>
            </a:r>
            <a:r>
              <a:rPr lang="en-US" sz="1400" dirty="0"/>
              <a:t>(m-1).</a:t>
            </a:r>
            <a:r>
              <a:rPr lang="en-US" sz="1400" dirty="0" err="1"/>
              <a:t>and.dp</a:t>
            </a:r>
            <a:r>
              <a:rPr lang="en-US" sz="1400" dirty="0"/>
              <a:t>(i)&lt;=</a:t>
            </a:r>
            <a:r>
              <a:rPr lang="en-US" sz="1400" dirty="0" err="1"/>
              <a:t>hsm</a:t>
            </a:r>
            <a:r>
              <a:rPr lang="en-US" sz="1400" dirty="0"/>
              <a:t>(m)) then</a:t>
            </a:r>
          </a:p>
          <a:p>
            <a:r>
              <a:rPr lang="en-US" sz="1400" dirty="0"/>
              <a:t>            m0(i)=m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zrat</a:t>
            </a:r>
            <a:r>
              <a:rPr lang="en-US" sz="1400" dirty="0"/>
              <a:t>=(</a:t>
            </a:r>
            <a:r>
              <a:rPr lang="en-US" sz="1400" dirty="0" err="1"/>
              <a:t>dp</a:t>
            </a:r>
            <a:r>
              <a:rPr lang="en-US" sz="1400" dirty="0"/>
              <a:t>(i)-</a:t>
            </a:r>
            <a:r>
              <a:rPr lang="en-US" sz="1400" dirty="0" err="1"/>
              <a:t>hsm</a:t>
            </a:r>
            <a:r>
              <a:rPr lang="en-US" sz="1400" dirty="0"/>
              <a:t>(m-1))/(</a:t>
            </a:r>
            <a:r>
              <a:rPr lang="en-US" sz="1400" dirty="0" err="1"/>
              <a:t>hsm</a:t>
            </a:r>
            <a:r>
              <a:rPr lang="en-US" sz="1400" dirty="0"/>
              <a:t>(m)-</a:t>
            </a:r>
            <a:r>
              <a:rPr lang="en-US" sz="1400" dirty="0" err="1"/>
              <a:t>hsm</a:t>
            </a:r>
            <a:r>
              <a:rPr lang="en-US" sz="1400" dirty="0"/>
              <a:t>(m-1)) !(0,1]</a:t>
            </a:r>
          </a:p>
          <a:p>
            <a:r>
              <a:rPr lang="en-US" sz="1400" dirty="0"/>
              <a:t>            exit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endif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!m</a:t>
            </a:r>
          </a:p>
          <a:p>
            <a:r>
              <a:rPr lang="en-US" sz="1400" dirty="0"/>
              <a:t>        if(m0(i)==0) then</a:t>
            </a:r>
          </a:p>
          <a:p>
            <a:r>
              <a:rPr lang="en-US" sz="1400" dirty="0"/>
              <a:t>          print*, 'Failed to find a master </a:t>
            </a:r>
            <a:r>
              <a:rPr lang="en-US" sz="1400" dirty="0" err="1"/>
              <a:t>vgrid</a:t>
            </a:r>
            <a:r>
              <a:rPr lang="en-US" sz="1400" dirty="0"/>
              <a:t>:',</a:t>
            </a:r>
            <a:r>
              <a:rPr lang="en-US" sz="1400" dirty="0" err="1"/>
              <a:t>i,dp</a:t>
            </a:r>
            <a:r>
              <a:rPr lang="en-US" sz="1400" dirty="0"/>
              <a:t>(i)</a:t>
            </a:r>
          </a:p>
          <a:p>
            <a:r>
              <a:rPr lang="en-US" sz="1400" dirty="0"/>
              <a:t>          stop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endif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7315200" y="1371600"/>
            <a:ext cx="5653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Usually you don’t need to change other parts of the script, but good to go thru all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858000" y="2971800"/>
            <a:ext cx="6858000" cy="418576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        </a:t>
            </a:r>
            <a:r>
              <a:rPr lang="en-US" sz="1400" dirty="0" err="1" smtClean="0"/>
              <a:t>kbp</a:t>
            </a:r>
            <a:r>
              <a:rPr lang="en-US" sz="1400" dirty="0" smtClean="0"/>
              <a:t>(i</a:t>
            </a:r>
            <a:r>
              <a:rPr lang="en-US" sz="1400" dirty="0"/>
              <a:t>)=0</a:t>
            </a:r>
          </a:p>
          <a:p>
            <a:r>
              <a:rPr lang="en-US" sz="1400" dirty="0"/>
              <a:t>        do k=1,nv_vqs(m0(i))</a:t>
            </a:r>
          </a:p>
          <a:p>
            <a:r>
              <a:rPr lang="en-US" sz="1400" dirty="0"/>
              <a:t>          z1=</a:t>
            </a:r>
            <a:r>
              <a:rPr lang="en-US" sz="1400" dirty="0" err="1"/>
              <a:t>z_mas</a:t>
            </a:r>
            <a:r>
              <a:rPr lang="en-US" sz="1400" dirty="0"/>
              <a:t>(min(</a:t>
            </a:r>
            <a:r>
              <a:rPr lang="en-US" sz="1400" dirty="0" err="1"/>
              <a:t>k,nv_vqs</a:t>
            </a:r>
            <a:r>
              <a:rPr lang="en-US" sz="1400" dirty="0"/>
              <a:t>(m0(i)-1)),m0(i)-1)</a:t>
            </a:r>
          </a:p>
          <a:p>
            <a:r>
              <a:rPr lang="en-US" sz="1400" dirty="0"/>
              <a:t>          z2=</a:t>
            </a:r>
            <a:r>
              <a:rPr lang="en-US" sz="1400" dirty="0" err="1"/>
              <a:t>z_mas</a:t>
            </a:r>
            <a:r>
              <a:rPr lang="en-US" sz="1400" dirty="0"/>
              <a:t>(k,m0(i))</a:t>
            </a:r>
          </a:p>
          <a:p>
            <a:r>
              <a:rPr lang="en-US" sz="1400" dirty="0"/>
              <a:t>          z3=z1+(z2-z1)*</a:t>
            </a:r>
            <a:r>
              <a:rPr lang="en-US" sz="1400" dirty="0" err="1"/>
              <a:t>zrat</a:t>
            </a:r>
            <a:endParaRPr lang="en-US" sz="1400" dirty="0"/>
          </a:p>
          <a:p>
            <a:r>
              <a:rPr lang="en-US" sz="1400" dirty="0"/>
              <a:t>          if(z3&gt;=-</a:t>
            </a:r>
            <a:r>
              <a:rPr lang="en-US" sz="1400" dirty="0" err="1"/>
              <a:t>dp</a:t>
            </a:r>
            <a:r>
              <a:rPr lang="en-US" sz="1400" dirty="0"/>
              <a:t>(i)+</a:t>
            </a:r>
            <a:r>
              <a:rPr lang="en-US" sz="1400" dirty="0" err="1"/>
              <a:t>dz_bot_min</a:t>
            </a:r>
            <a:r>
              <a:rPr lang="en-US" sz="1400" dirty="0"/>
              <a:t>) </a:t>
            </a:r>
            <a:r>
              <a:rPr lang="en-US" sz="1400" dirty="0" smtClean="0"/>
              <a:t>then !combine thin layers</a:t>
            </a:r>
            <a:endParaRPr lang="en-US" sz="1400" dirty="0"/>
          </a:p>
          <a:p>
            <a:r>
              <a:rPr lang="en-US" sz="1400" dirty="0"/>
              <a:t>            </a:t>
            </a:r>
            <a:r>
              <a:rPr lang="en-US" sz="1400" dirty="0" err="1"/>
              <a:t>znd</a:t>
            </a:r>
            <a:r>
              <a:rPr lang="en-US" sz="1400" dirty="0"/>
              <a:t>(</a:t>
            </a:r>
            <a:r>
              <a:rPr lang="en-US" sz="1400" dirty="0" err="1"/>
              <a:t>k,i</a:t>
            </a:r>
            <a:r>
              <a:rPr lang="en-US" sz="1400" dirty="0"/>
              <a:t>)=z3</a:t>
            </a:r>
          </a:p>
          <a:p>
            <a:r>
              <a:rPr lang="en-US" sz="1400" dirty="0"/>
              <a:t>          else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kbp</a:t>
            </a:r>
            <a:r>
              <a:rPr lang="en-US" sz="1400" dirty="0"/>
              <a:t>(i)=k; exit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endif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!k</a:t>
            </a:r>
          </a:p>
          <a:p>
            <a:r>
              <a:rPr lang="en-US" sz="1400" dirty="0"/>
              <a:t>        if(</a:t>
            </a:r>
            <a:r>
              <a:rPr lang="en-US" sz="1400" dirty="0" err="1"/>
              <a:t>kbp</a:t>
            </a:r>
            <a:r>
              <a:rPr lang="en-US" sz="1400" dirty="0"/>
              <a:t>(i)==0) then</a:t>
            </a:r>
          </a:p>
          <a:p>
            <a:r>
              <a:rPr lang="en-US" sz="1400" dirty="0"/>
              <a:t>          print*, 'Failed to find a bottom:',</a:t>
            </a:r>
            <a:r>
              <a:rPr lang="en-US" sz="1400" dirty="0" err="1"/>
              <a:t>i,dp</a:t>
            </a:r>
            <a:r>
              <a:rPr lang="en-US" sz="1400" dirty="0"/>
              <a:t>(i),z3,z_mas(1:nv_vqs(m0(i)),m0(i))</a:t>
            </a:r>
          </a:p>
          <a:p>
            <a:r>
              <a:rPr lang="en-US" sz="1400" dirty="0"/>
              <a:t>          stop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endif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znd</a:t>
            </a:r>
            <a:r>
              <a:rPr lang="en-US" sz="1400" dirty="0"/>
              <a:t>(</a:t>
            </a:r>
            <a:r>
              <a:rPr lang="en-US" sz="1400" dirty="0" err="1"/>
              <a:t>kbp</a:t>
            </a:r>
            <a:r>
              <a:rPr lang="en-US" sz="1400" dirty="0"/>
              <a:t>(i),i)=-</a:t>
            </a:r>
            <a:r>
              <a:rPr lang="en-US" sz="1400" dirty="0" err="1"/>
              <a:t>dp</a:t>
            </a:r>
            <a:r>
              <a:rPr lang="en-US" sz="1400" dirty="0"/>
              <a:t>(i</a:t>
            </a:r>
            <a:r>
              <a:rPr lang="en-US" sz="1400" dirty="0" smtClean="0"/>
              <a:t>)</a:t>
            </a:r>
          </a:p>
          <a:p>
            <a:r>
              <a:rPr lang="en-US" sz="1400" dirty="0"/>
              <a:t>…</a:t>
            </a:r>
          </a:p>
          <a:p>
            <a:r>
              <a:rPr lang="en-US" sz="1400" dirty="0"/>
              <a:t>    </a:t>
            </a:r>
            <a:r>
              <a:rPr lang="en-US" sz="1400" dirty="0" err="1"/>
              <a:t>enddo</a:t>
            </a:r>
            <a:r>
              <a:rPr lang="en-US" sz="1400" dirty="0"/>
              <a:t> !i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78328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1582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viz</a:t>
            </a:r>
            <a:r>
              <a:rPr lang="en-US" sz="2400" b="1" dirty="0" smtClean="0"/>
              <a:t> 3D grid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52400" y="792436"/>
            <a:ext cx="1281185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Check master grids: generally</a:t>
            </a:r>
            <a:r>
              <a:rPr lang="en-US" dirty="0"/>
              <a:t>, the master grid and the final transect grid should be ‘pleasing to the eye’,  with resolution applied where you wanted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</a:t>
            </a:r>
            <a:r>
              <a:rPr lang="en-US" dirty="0" err="1" smtClean="0"/>
              <a:t>viz</a:t>
            </a:r>
            <a:r>
              <a:rPr lang="en-US" dirty="0" smtClean="0"/>
              <a:t> 3D grid with </a:t>
            </a:r>
            <a:r>
              <a:rPr lang="en-US" dirty="0" err="1" smtClean="0">
                <a:solidFill>
                  <a:srgbClr val="FF9933"/>
                </a:solidFill>
              </a:rPr>
              <a:t>plot_VQS.m</a:t>
            </a:r>
            <a:r>
              <a:rPr lang="en-US" dirty="0" smtClean="0"/>
              <a:t>, use </a:t>
            </a:r>
            <a:r>
              <a:rPr lang="en-US" dirty="0"/>
              <a:t>many transects </a:t>
            </a:r>
            <a:r>
              <a:rPr lang="en-US" dirty="0" smtClean="0"/>
              <a:t>to </a:t>
            </a:r>
            <a:r>
              <a:rPr lang="en-US" dirty="0"/>
              <a:t>catch potential issues </a:t>
            </a:r>
            <a:endParaRPr lang="en-US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Order build points in a way you can remember (the distance is measured continuously from previous point)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Tip</a:t>
            </a:r>
            <a:r>
              <a:rPr lang="en-US" dirty="0"/>
              <a:t>: assign different depths to each ‘segment’ </a:t>
            </a:r>
            <a:r>
              <a:rPr lang="en-US" dirty="0" smtClean="0"/>
              <a:t>(optional); this way the script will plot out different segments in isolation for better </a:t>
            </a:r>
            <a:r>
              <a:rPr lang="en-US" dirty="0" err="1" smtClean="0"/>
              <a:t>viz</a:t>
            </a:r>
            <a:endParaRPr lang="en-US" dirty="0" smtClean="0"/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/>
              <a:t>Keep in mind that usually the transect does not </a:t>
            </a:r>
            <a:r>
              <a:rPr lang="en-US" dirty="0" smtClean="0"/>
              <a:t>coincide with horizontal </a:t>
            </a:r>
            <a:r>
              <a:rPr lang="en-US" dirty="0"/>
              <a:t>grid </a:t>
            </a:r>
            <a:r>
              <a:rPr lang="en-US" dirty="0" smtClean="0"/>
              <a:t>nodes (nearest neighbors interpolation)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453" y="3332611"/>
            <a:ext cx="4554197" cy="344733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92422" y="3603737"/>
            <a:ext cx="1325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</a:t>
            </a:r>
            <a:r>
              <a:rPr lang="en-US" dirty="0" err="1" smtClean="0"/>
              <a:t>ransect.bp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3200400"/>
            <a:ext cx="4791075" cy="3819525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 bwMode="auto">
          <a:xfrm>
            <a:off x="7958137" y="6692988"/>
            <a:ext cx="1981200" cy="387775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30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11582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resolution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971848"/>
            <a:ext cx="1303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Usually need to resolve </a:t>
            </a:r>
            <a:r>
              <a:rPr lang="en-US" sz="2000" dirty="0"/>
              <a:t>surface instead of bottom </a:t>
            </a:r>
            <a:r>
              <a:rPr lang="en-US" sz="2000" dirty="0" smtClean="0"/>
              <a:t>but</a:t>
            </a:r>
            <a:r>
              <a:rPr lang="en-US" sz="2000" dirty="0"/>
              <a:t> </a:t>
            </a:r>
            <a:r>
              <a:rPr lang="en-US" sz="2000" dirty="0" smtClean="0"/>
              <a:t>you can do whatever you wish!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For example, we additionally resolved </a:t>
            </a:r>
            <a:r>
              <a:rPr lang="en-US" sz="2000" dirty="0" err="1" smtClean="0"/>
              <a:t>pycnocline</a:t>
            </a:r>
            <a:r>
              <a:rPr lang="en-US" sz="2000" dirty="0" smtClean="0"/>
              <a:t> in Chesapeake Bay simulations by tweaking the master grids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Beware interaction between the near-bottom resolution and </a:t>
            </a:r>
            <a:r>
              <a:rPr lang="en-US" sz="2000" dirty="0" err="1" smtClean="0"/>
              <a:t>dzb_min</a:t>
            </a:r>
            <a:r>
              <a:rPr lang="en-US" sz="2000" dirty="0" smtClean="0"/>
              <a:t> (and thus friction) if you use </a:t>
            </a:r>
            <a:r>
              <a:rPr lang="en-US" sz="2000" smtClean="0"/>
              <a:t>roughness formulation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133600"/>
            <a:ext cx="4407615" cy="2464356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8370015" y="4460042"/>
            <a:ext cx="3920768" cy="2529869"/>
            <a:chOff x="7652107" y="4641226"/>
            <a:chExt cx="3920768" cy="252986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52107" y="4641226"/>
              <a:ext cx="3800475" cy="2529869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11182350" y="5181600"/>
              <a:ext cx="304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11191875" y="6477000"/>
              <a:ext cx="381000" cy="276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018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common issues</a:t>
            </a: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40" y="3777948"/>
            <a:ext cx="5181600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1217" y="728570"/>
            <a:ext cx="128118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Symptom #1: going against terrain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/>
              <a:t>S</a:t>
            </a:r>
            <a:r>
              <a:rPr lang="en-US" dirty="0" smtClean="0"/>
              <a:t>olution: adjust # of levels, stretching constants for master grids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You can enforce it using min/max, but don’t overdo it (non-smooth)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Symptom #2: too many degenerate (shaved) cells near bottom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Usually harmless except when the bottom processes are of concern (e.g. gravity overflow), as it may attenuate momentum</a:t>
            </a:r>
          </a:p>
          <a:p>
            <a:pPr marL="886602" lvl="1" indent="-285750">
              <a:buFont typeface="Wingdings" panose="05000000000000000000" pitchFamily="2" charset="2"/>
              <a:buChar char="ü"/>
            </a:pPr>
            <a:r>
              <a:rPr lang="en-US" dirty="0" smtClean="0"/>
              <a:t>Solution</a:t>
            </a:r>
            <a:r>
              <a:rPr lang="en-US" dirty="0"/>
              <a:t>: adjust spacing in some master grids (</a:t>
            </a:r>
            <a:r>
              <a:rPr lang="en-US" dirty="0" err="1"/>
              <a:t>dz_bot_min</a:t>
            </a:r>
            <a:r>
              <a:rPr lang="en-US" dirty="0"/>
              <a:t>, too few # of master grids, stretching constants, large differences in # of levels between adjacent master grids, </a:t>
            </a:r>
            <a:r>
              <a:rPr lang="en-US" dirty="0" err="1"/>
              <a:t>etc</a:t>
            </a:r>
            <a:r>
              <a:rPr lang="en-US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9067" y="3557325"/>
            <a:ext cx="15087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Master grid</a:t>
            </a:r>
            <a:endParaRPr lang="en-US" b="1" dirty="0"/>
          </a:p>
        </p:txBody>
      </p:sp>
      <p:sp>
        <p:nvSpPr>
          <p:cNvPr id="2" name="Left Brace 1"/>
          <p:cNvSpPr/>
          <p:nvPr/>
        </p:nvSpPr>
        <p:spPr bwMode="auto">
          <a:xfrm>
            <a:off x="856040" y="4997148"/>
            <a:ext cx="45719" cy="304800"/>
          </a:xfrm>
          <a:prstGeom prst="leftBrace">
            <a:avLst/>
          </a:prstGeom>
          <a:noFill/>
          <a:ln w="28575">
            <a:solidFill>
              <a:schemeClr val="tx1"/>
            </a:solidFill>
          </a:ln>
          <a:effectLst/>
          <a:ex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 flipH="1">
            <a:off x="551240" y="5149548"/>
            <a:ext cx="228600" cy="2286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291217" y="5378148"/>
            <a:ext cx="15020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Against terrain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2240" y="2921898"/>
            <a:ext cx="4852987" cy="375165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 bwMode="auto">
          <a:xfrm rot="19691240">
            <a:off x="9847640" y="5102413"/>
            <a:ext cx="457200" cy="56715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22214" y="5625735"/>
            <a:ext cx="1954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Too many </a:t>
            </a:r>
          </a:p>
          <a:p>
            <a:r>
              <a:rPr lang="en-US" sz="1600" dirty="0" smtClean="0"/>
              <a:t>degenerate prisms?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9897867" y="3689479"/>
            <a:ext cx="283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few # of master grids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1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Embedding Z: performance consideration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2541" y="811632"/>
            <a:ext cx="122438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Can use constant z after certain depths to save cost (esp. in deep ocean)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May avoid griefs in tuning parameters in the script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But beware bottom controlled processes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9933"/>
                </a:solidFill>
              </a:rPr>
              <a:t>Try to use 2D </a:t>
            </a:r>
            <a:r>
              <a:rPr lang="en-US" sz="2000" dirty="0" err="1" smtClean="0">
                <a:solidFill>
                  <a:srgbClr val="FF9933"/>
                </a:solidFill>
              </a:rPr>
              <a:t>config</a:t>
            </a:r>
            <a:r>
              <a:rPr lang="en-US" sz="2000" dirty="0" smtClean="0">
                <a:solidFill>
                  <a:srgbClr val="FF9933"/>
                </a:solidFill>
              </a:rPr>
              <a:t> in shallows to enhance stability and improve efficiency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9933"/>
                </a:solidFill>
              </a:rPr>
              <a:t>Set the 1</a:t>
            </a:r>
            <a:r>
              <a:rPr lang="en-US" sz="2000" baseline="30000" dirty="0" smtClean="0">
                <a:solidFill>
                  <a:srgbClr val="FF9933"/>
                </a:solidFill>
              </a:rPr>
              <a:t>st</a:t>
            </a:r>
            <a:r>
              <a:rPr lang="en-US" sz="2000" dirty="0" smtClean="0">
                <a:solidFill>
                  <a:srgbClr val="FF9933"/>
                </a:solidFill>
              </a:rPr>
              <a:t> master grid </a:t>
            </a:r>
            <a:r>
              <a:rPr lang="en-US" sz="2000" dirty="0">
                <a:solidFill>
                  <a:srgbClr val="FF9933"/>
                </a:solidFill>
              </a:rPr>
              <a:t>as </a:t>
            </a:r>
            <a:r>
              <a:rPr lang="en-US" sz="2000" dirty="0" smtClean="0">
                <a:solidFill>
                  <a:srgbClr val="FF9933"/>
                </a:solidFill>
              </a:rPr>
              <a:t>nv_vqs0(1)=2 (levels)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Y</a:t>
            </a:r>
            <a:r>
              <a:rPr lang="en-US" sz="2000" dirty="0" smtClean="0"/>
              <a:t>ou can also </a:t>
            </a:r>
            <a:r>
              <a:rPr lang="en-US" sz="2000" dirty="0"/>
              <a:t>‘declare’ a region pure terrain-following by making the 1</a:t>
            </a:r>
            <a:r>
              <a:rPr lang="en-US" sz="2000" baseline="30000" dirty="0"/>
              <a:t>st</a:t>
            </a:r>
            <a:r>
              <a:rPr lang="en-US" sz="2000" dirty="0"/>
              <a:t> master grid deep </a:t>
            </a:r>
            <a:r>
              <a:rPr lang="en-US" sz="2000" dirty="0" smtClean="0"/>
              <a:t>enough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Or even embed a pure terrain-following zone between 2 depths (later)</a:t>
            </a:r>
            <a:endParaRPr lang="en-US" sz="2000" dirty="0"/>
          </a:p>
        </p:txBody>
      </p:sp>
      <p:sp>
        <p:nvSpPr>
          <p:cNvPr id="2" name="Rectangle 1"/>
          <p:cNvSpPr/>
          <p:nvPr/>
        </p:nvSpPr>
        <p:spPr>
          <a:xfrm>
            <a:off x="169068" y="4343400"/>
            <a:ext cx="13408819" cy="160043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smtClean="0"/>
              <a:t>Last </a:t>
            </a:r>
            <a:r>
              <a:rPr lang="en-US" sz="1400" dirty="0"/>
              <a:t>3 master grids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(1:nv_vqs(5),6)=</a:t>
            </a:r>
            <a:r>
              <a:rPr lang="en-US" sz="1400" dirty="0" err="1"/>
              <a:t>z_mas</a:t>
            </a:r>
            <a:r>
              <a:rPr lang="en-US" sz="1400" dirty="0"/>
              <a:t>(1:nv_vqs(5),5)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(1:nv_vqs(6),7)=</a:t>
            </a:r>
            <a:r>
              <a:rPr lang="en-US" sz="1400" dirty="0" err="1"/>
              <a:t>z_mas</a:t>
            </a:r>
            <a:r>
              <a:rPr lang="en-US" sz="1400" dirty="0"/>
              <a:t>(1:nv_vqs(5),5)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(1:nv_vqs(6),8)=</a:t>
            </a:r>
            <a:r>
              <a:rPr lang="en-US" sz="1400" dirty="0" err="1"/>
              <a:t>z_mas</a:t>
            </a:r>
            <a:r>
              <a:rPr lang="en-US" sz="1400" dirty="0"/>
              <a:t>(1:nv_vqs(5),5)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(1+nv_vqs(5):</a:t>
            </a:r>
            <a:r>
              <a:rPr lang="en-US" sz="1400" dirty="0" err="1"/>
              <a:t>nv_vqs</a:t>
            </a:r>
            <a:r>
              <a:rPr lang="en-US" sz="1400" dirty="0"/>
              <a:t>(6),6)=(/-400,-460,-520,-590,-660,-740,-830,-930,-1050/)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(1+nv_vqs(5):</a:t>
            </a:r>
            <a:r>
              <a:rPr lang="en-US" sz="1400" dirty="0" err="1"/>
              <a:t>nv_vqs</a:t>
            </a:r>
            <a:r>
              <a:rPr lang="en-US" sz="1400" dirty="0"/>
              <a:t>(7),7)=(/-400,-460,-520,-590,-660,-740,-830,-930,-1050,-1200,-1400,-1600,-1800,-2000/)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(1+nv_vqs(5):</a:t>
            </a:r>
            <a:r>
              <a:rPr lang="en-US" sz="1400" dirty="0" err="1"/>
              <a:t>nv_vqs</a:t>
            </a:r>
            <a:r>
              <a:rPr lang="en-US" sz="1400" dirty="0"/>
              <a:t>(8),8)=(/-400,-460,-520,-590,-660,-740,-830,-930,-1050,-1200,-1400,-1600,-1800,-2000,-2400,-2900,-3500,-4200,-5000.,-7000,-1.e4/)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multiple sets of masters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936236"/>
            <a:ext cx="123652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Use multiple sets of master grids in different parts of domain (and take care of transition)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Great way for optimization on a regional basis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4267200"/>
            <a:ext cx="11129962" cy="262861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 bwMode="auto">
          <a:xfrm>
            <a:off x="6541008" y="4140160"/>
            <a:ext cx="914400" cy="91440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Connector 7"/>
          <p:cNvCxnSpPr/>
          <p:nvPr/>
        </p:nvCxnSpPr>
        <p:spPr bwMode="auto">
          <a:xfrm>
            <a:off x="6541008" y="4140160"/>
            <a:ext cx="0" cy="302264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533900" y="5638230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Master grid #1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613320" y="5651480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Master grid #2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970648" y="3922047"/>
            <a:ext cx="605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The 2 master grids share same coordinates for </a:t>
            </a:r>
            <a:r>
              <a:rPr lang="en-US" i="1" dirty="0" smtClean="0">
                <a:solidFill>
                  <a:schemeClr val="accent1"/>
                </a:solidFill>
              </a:rPr>
              <a:t>h</a:t>
            </a:r>
            <a:r>
              <a:rPr lang="en-US" dirty="0" smtClean="0">
                <a:solidFill>
                  <a:schemeClr val="accent1"/>
                </a:solidFill>
              </a:rPr>
              <a:t>&lt;=100m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0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/>
              <a:t>E</a:t>
            </a:r>
            <a:r>
              <a:rPr lang="en-US" sz="2400" b="1" dirty="0" smtClean="0"/>
              <a:t>mbedding pure S into LSC</a:t>
            </a:r>
            <a:r>
              <a:rPr lang="en-US" sz="2400" b="1" baseline="30000" dirty="0" smtClean="0"/>
              <a:t>2</a:t>
            </a:r>
            <a:endParaRPr lang="en-US" sz="2400" b="1" baseline="30000" dirty="0"/>
          </a:p>
        </p:txBody>
      </p:sp>
      <p:sp>
        <p:nvSpPr>
          <p:cNvPr id="2" name="Rectangle 1"/>
          <p:cNvSpPr/>
          <p:nvPr/>
        </p:nvSpPr>
        <p:spPr>
          <a:xfrm>
            <a:off x="7467600" y="609600"/>
            <a:ext cx="6096000" cy="655564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en-US" sz="1400" dirty="0"/>
          </a:p>
          <a:p>
            <a:r>
              <a:rPr lang="en-US" sz="1400" dirty="0">
                <a:solidFill>
                  <a:srgbClr val="FF0000"/>
                </a:solidFill>
              </a:rPr>
              <a:t>        if(m0(i)==3) then !pure S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kbp</a:t>
            </a:r>
            <a:r>
              <a:rPr lang="en-US" sz="1400" dirty="0"/>
              <a:t>(i)=</a:t>
            </a:r>
            <a:r>
              <a:rPr lang="en-US" sz="1400" dirty="0" err="1"/>
              <a:t>nv_vqs</a:t>
            </a:r>
            <a:r>
              <a:rPr lang="en-US" sz="1400" dirty="0"/>
              <a:t>(m0(i))</a:t>
            </a:r>
          </a:p>
          <a:p>
            <a:r>
              <a:rPr lang="en-US" sz="1400" dirty="0"/>
              <a:t>          do k=1,kbp(i)-1</a:t>
            </a:r>
          </a:p>
          <a:p>
            <a:r>
              <a:rPr lang="en-US" sz="1400" dirty="0"/>
              <a:t>            sigma=(k-1.0)/(1.0-kbp(i))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theta_b</a:t>
            </a:r>
            <a:r>
              <a:rPr lang="en-US" sz="1400" dirty="0"/>
              <a:t>=0; </a:t>
            </a:r>
            <a:r>
              <a:rPr lang="en-US" sz="1400" dirty="0" err="1"/>
              <a:t>theta_f</a:t>
            </a:r>
            <a:r>
              <a:rPr lang="en-US" sz="1400" dirty="0"/>
              <a:t>=1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cs</a:t>
            </a:r>
            <a:r>
              <a:rPr lang="en-US" sz="1400" dirty="0"/>
              <a:t>=(1-theta_b)*</a:t>
            </a:r>
            <a:r>
              <a:rPr lang="en-US" sz="1400" dirty="0" err="1"/>
              <a:t>sinh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*sigma)/</a:t>
            </a:r>
            <a:r>
              <a:rPr lang="en-US" sz="1400" dirty="0" err="1"/>
              <a:t>sinh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)+ &amp;</a:t>
            </a:r>
          </a:p>
          <a:p>
            <a:r>
              <a:rPr lang="en-US" sz="1400" dirty="0"/>
              <a:t>     &amp;</a:t>
            </a:r>
            <a:r>
              <a:rPr lang="en-US" sz="1400" dirty="0" err="1"/>
              <a:t>theta_b</a:t>
            </a:r>
            <a:r>
              <a:rPr lang="en-US" sz="1400" dirty="0"/>
              <a:t>*(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*(sigma+0.5))-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*0.5))/2/</a:t>
            </a:r>
            <a:r>
              <a:rPr lang="en-US" sz="1400" dirty="0" err="1"/>
              <a:t>tanh</a:t>
            </a:r>
            <a:r>
              <a:rPr lang="en-US" sz="1400" dirty="0"/>
              <a:t>(</a:t>
            </a:r>
            <a:r>
              <a:rPr lang="en-US" sz="1400" dirty="0" err="1"/>
              <a:t>theta_f</a:t>
            </a:r>
            <a:r>
              <a:rPr lang="en-US" sz="1400" dirty="0"/>
              <a:t>*0.5)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znd</a:t>
            </a:r>
            <a:r>
              <a:rPr lang="en-US" sz="1400" dirty="0"/>
              <a:t>(</a:t>
            </a:r>
            <a:r>
              <a:rPr lang="en-US" sz="1400" dirty="0" err="1"/>
              <a:t>k,i</a:t>
            </a:r>
            <a:r>
              <a:rPr lang="en-US" sz="1400" dirty="0"/>
              <a:t>)=</a:t>
            </a:r>
            <a:r>
              <a:rPr lang="en-US" sz="1400" dirty="0" err="1"/>
              <a:t>etal</a:t>
            </a:r>
            <a:r>
              <a:rPr lang="en-US" sz="1400" dirty="0"/>
              <a:t>*(1+sigma)+</a:t>
            </a:r>
            <a:r>
              <a:rPr lang="en-US" sz="1400" dirty="0" err="1"/>
              <a:t>hsm</a:t>
            </a:r>
            <a:r>
              <a:rPr lang="en-US" sz="1400" dirty="0"/>
              <a:t>(1)*sigma+(</a:t>
            </a:r>
            <a:r>
              <a:rPr lang="en-US" sz="1400" dirty="0" err="1"/>
              <a:t>dp</a:t>
            </a:r>
            <a:r>
              <a:rPr lang="en-US" sz="1400" dirty="0"/>
              <a:t>(i)-</a:t>
            </a:r>
            <a:r>
              <a:rPr lang="en-US" sz="1400" dirty="0" err="1"/>
              <a:t>hsm</a:t>
            </a:r>
            <a:r>
              <a:rPr lang="en-US" sz="1400" dirty="0"/>
              <a:t>(1))*</a:t>
            </a:r>
            <a:r>
              <a:rPr lang="en-US" sz="1400" dirty="0" err="1"/>
              <a:t>cs</a:t>
            </a:r>
            <a:endParaRPr lang="en-US" sz="1400" dirty="0"/>
          </a:p>
          <a:p>
            <a:r>
              <a:rPr lang="en-US" sz="1400" dirty="0"/>
              <a:t>          </a:t>
            </a:r>
            <a:r>
              <a:rPr lang="en-US" sz="1400" dirty="0" err="1"/>
              <a:t>enddo</a:t>
            </a:r>
            <a:r>
              <a:rPr lang="en-US" sz="1400" dirty="0"/>
              <a:t> !k</a:t>
            </a:r>
          </a:p>
          <a:p>
            <a:r>
              <a:rPr lang="en-US" sz="1400" dirty="0"/>
              <a:t>        </a:t>
            </a:r>
            <a:r>
              <a:rPr lang="en-US" sz="1400" dirty="0">
                <a:solidFill>
                  <a:srgbClr val="FF0000"/>
                </a:solidFill>
              </a:rPr>
              <a:t>else !LSC2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kbp</a:t>
            </a:r>
            <a:r>
              <a:rPr lang="en-US" sz="1400" dirty="0"/>
              <a:t>(i)=0</a:t>
            </a:r>
          </a:p>
          <a:p>
            <a:r>
              <a:rPr lang="en-US" sz="1400" dirty="0"/>
              <a:t>          do k=1,nv_vqs(m0(i))</a:t>
            </a:r>
          </a:p>
          <a:p>
            <a:r>
              <a:rPr lang="en-US" sz="1400" dirty="0"/>
              <a:t>            z1=</a:t>
            </a:r>
            <a:r>
              <a:rPr lang="en-US" sz="1400" dirty="0" err="1"/>
              <a:t>z_mas</a:t>
            </a:r>
            <a:r>
              <a:rPr lang="en-US" sz="1400" dirty="0"/>
              <a:t>(min(</a:t>
            </a:r>
            <a:r>
              <a:rPr lang="en-US" sz="1400" dirty="0" err="1"/>
              <a:t>k,nv_vqs</a:t>
            </a:r>
            <a:r>
              <a:rPr lang="en-US" sz="1400" dirty="0"/>
              <a:t>(m0(i)-1)),m0(i)-1)</a:t>
            </a:r>
          </a:p>
          <a:p>
            <a:r>
              <a:rPr lang="en-US" sz="1400" dirty="0"/>
              <a:t>            z2=</a:t>
            </a:r>
            <a:r>
              <a:rPr lang="en-US" sz="1400" dirty="0" err="1"/>
              <a:t>z_mas</a:t>
            </a:r>
            <a:r>
              <a:rPr lang="en-US" sz="1400" dirty="0"/>
              <a:t>(k,m0(i))</a:t>
            </a:r>
          </a:p>
          <a:p>
            <a:r>
              <a:rPr lang="en-US" sz="1400" dirty="0"/>
              <a:t>            z3=z1+(z2-z1)*</a:t>
            </a:r>
            <a:r>
              <a:rPr lang="en-US" sz="1400" dirty="0" err="1"/>
              <a:t>zrat</a:t>
            </a:r>
            <a:endParaRPr lang="en-US" sz="1400" dirty="0"/>
          </a:p>
          <a:p>
            <a:r>
              <a:rPr lang="en-US" sz="1400" dirty="0"/>
              <a:t>            if(z3&gt;=-</a:t>
            </a:r>
            <a:r>
              <a:rPr lang="en-US" sz="1400" dirty="0" err="1"/>
              <a:t>dp</a:t>
            </a:r>
            <a:r>
              <a:rPr lang="en-US" sz="1400" dirty="0"/>
              <a:t>(i)+</a:t>
            </a:r>
            <a:r>
              <a:rPr lang="en-US" sz="1400" dirty="0" err="1"/>
              <a:t>dz_bot_min</a:t>
            </a:r>
            <a:r>
              <a:rPr lang="en-US" sz="1400" dirty="0"/>
              <a:t>) then</a:t>
            </a:r>
          </a:p>
          <a:p>
            <a:r>
              <a:rPr lang="en-US" sz="1400" dirty="0"/>
              <a:t>              </a:t>
            </a:r>
            <a:r>
              <a:rPr lang="en-US" sz="1400" dirty="0" err="1"/>
              <a:t>znd</a:t>
            </a:r>
            <a:r>
              <a:rPr lang="en-US" sz="1400" dirty="0"/>
              <a:t>(</a:t>
            </a:r>
            <a:r>
              <a:rPr lang="en-US" sz="1400" dirty="0" err="1"/>
              <a:t>k,i</a:t>
            </a:r>
            <a:r>
              <a:rPr lang="en-US" sz="1400" dirty="0"/>
              <a:t>)=z3</a:t>
            </a:r>
          </a:p>
          <a:p>
            <a:r>
              <a:rPr lang="en-US" sz="1400" dirty="0"/>
              <a:t>            else</a:t>
            </a:r>
          </a:p>
          <a:p>
            <a:r>
              <a:rPr lang="en-US" sz="1400" dirty="0"/>
              <a:t>              </a:t>
            </a:r>
            <a:r>
              <a:rPr lang="en-US" sz="1400" dirty="0" err="1"/>
              <a:t>kbp</a:t>
            </a:r>
            <a:r>
              <a:rPr lang="en-US" sz="1400" dirty="0"/>
              <a:t>(i)=k; exit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endif</a:t>
            </a:r>
            <a:endParaRPr lang="en-US" sz="1400" dirty="0"/>
          </a:p>
          <a:p>
            <a:r>
              <a:rPr lang="en-US" sz="1400" dirty="0"/>
              <a:t>          </a:t>
            </a:r>
            <a:r>
              <a:rPr lang="en-US" sz="1400" dirty="0" err="1"/>
              <a:t>enddo</a:t>
            </a:r>
            <a:r>
              <a:rPr lang="en-US" sz="1400" dirty="0"/>
              <a:t> !k</a:t>
            </a:r>
          </a:p>
          <a:p>
            <a:r>
              <a:rPr lang="en-US" sz="1400" dirty="0"/>
              <a:t>          if(</a:t>
            </a:r>
            <a:r>
              <a:rPr lang="en-US" sz="1400" dirty="0" err="1"/>
              <a:t>kbp</a:t>
            </a:r>
            <a:r>
              <a:rPr lang="en-US" sz="1400" dirty="0"/>
              <a:t>(i)==0) then</a:t>
            </a:r>
          </a:p>
          <a:p>
            <a:r>
              <a:rPr lang="en-US" sz="1400" dirty="0"/>
              <a:t>            print*, 'Failed to find a bottom:',</a:t>
            </a:r>
            <a:r>
              <a:rPr lang="en-US" sz="1400" dirty="0" err="1"/>
              <a:t>i,dp</a:t>
            </a:r>
            <a:r>
              <a:rPr lang="en-US" sz="1400" dirty="0"/>
              <a:t>(i),z3,z_mas(1:nv_vqs(m0(i)),m0(i))</a:t>
            </a:r>
          </a:p>
          <a:p>
            <a:r>
              <a:rPr lang="en-US" sz="1400" dirty="0"/>
              <a:t>            stop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endif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endif</a:t>
            </a:r>
            <a:r>
              <a:rPr lang="en-US" sz="1400" dirty="0"/>
              <a:t> !m0(i)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znd</a:t>
            </a:r>
            <a:r>
              <a:rPr lang="en-US" sz="1400" dirty="0"/>
              <a:t>(</a:t>
            </a:r>
            <a:r>
              <a:rPr lang="en-US" sz="1400" dirty="0" err="1"/>
              <a:t>kbp</a:t>
            </a:r>
            <a:r>
              <a:rPr lang="en-US" sz="1400" dirty="0"/>
              <a:t>(i),i)=-</a:t>
            </a:r>
            <a:r>
              <a:rPr lang="en-US" sz="1400" dirty="0" err="1"/>
              <a:t>dp</a:t>
            </a:r>
            <a:r>
              <a:rPr lang="en-US" sz="1400" dirty="0"/>
              <a:t>(i)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3194923"/>
            <a:ext cx="5943600" cy="39703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 </a:t>
            </a:r>
            <a:r>
              <a:rPr lang="en-US" sz="1400" dirty="0" err="1"/>
              <a:t>hsm</a:t>
            </a:r>
            <a:r>
              <a:rPr lang="en-US" sz="1400" dirty="0"/>
              <a:t>=(/0.5</a:t>
            </a:r>
            <a:r>
              <a:rPr lang="en-US" sz="1400" dirty="0" smtClean="0"/>
              <a:t>, </a:t>
            </a:r>
            <a:r>
              <a:rPr lang="en-US" sz="1400" dirty="0" smtClean="0">
                <a:solidFill>
                  <a:srgbClr val="FF0000"/>
                </a:solidFill>
              </a:rPr>
              <a:t>4</a:t>
            </a:r>
            <a:r>
              <a:rPr lang="en-US" sz="1400" dirty="0">
                <a:solidFill>
                  <a:srgbClr val="FF0000"/>
                </a:solidFill>
              </a:rPr>
              <a:t>.,25</a:t>
            </a:r>
            <a:r>
              <a:rPr lang="en-US" sz="1400" dirty="0"/>
              <a:t>.,33.,58.,100.,350.,1050.,2000.,5000.,8500./)</a:t>
            </a:r>
          </a:p>
          <a:p>
            <a:r>
              <a:rPr lang="en-US" sz="1400" dirty="0"/>
              <a:t> </a:t>
            </a:r>
            <a:r>
              <a:rPr lang="en-US" sz="1400" dirty="0" err="1" smtClean="0"/>
              <a:t>nv_vqs</a:t>
            </a:r>
            <a:r>
              <a:rPr lang="en-US" sz="1400" dirty="0" smtClean="0"/>
              <a:t>(1:n_sd</a:t>
            </a:r>
            <a:r>
              <a:rPr lang="en-US" sz="1400" dirty="0"/>
              <a:t>)=(/2,1</a:t>
            </a:r>
            <a:r>
              <a:rPr lang="en-US" sz="1400" dirty="0">
                <a:solidFill>
                  <a:srgbClr val="FF0000"/>
                </a:solidFill>
              </a:rPr>
              <a:t>4,14</a:t>
            </a:r>
            <a:r>
              <a:rPr lang="en-US" sz="1400" dirty="0"/>
              <a:t>,17,25,33,45</a:t>
            </a:r>
            <a:r>
              <a:rPr lang="en-US" sz="1400" dirty="0" smtClean="0"/>
              <a:t>/)</a:t>
            </a:r>
          </a:p>
          <a:p>
            <a:r>
              <a:rPr lang="en-US" sz="1400" dirty="0" smtClean="0"/>
              <a:t>……</a:t>
            </a:r>
          </a:p>
          <a:p>
            <a:r>
              <a:rPr lang="en-US" sz="1400" dirty="0"/>
              <a:t> !Deep</a:t>
            </a:r>
          </a:p>
          <a:p>
            <a:r>
              <a:rPr lang="en-US" sz="1400" dirty="0"/>
              <a:t>        !Find a master </a:t>
            </a:r>
            <a:r>
              <a:rPr lang="en-US" sz="1400" dirty="0" err="1"/>
              <a:t>vgrid</a:t>
            </a:r>
            <a:endParaRPr lang="en-US" sz="1400" dirty="0"/>
          </a:p>
          <a:p>
            <a:r>
              <a:rPr lang="en-US" sz="1400" dirty="0"/>
              <a:t>        m0(i)=0</a:t>
            </a:r>
          </a:p>
          <a:p>
            <a:r>
              <a:rPr lang="en-US" sz="1400" dirty="0"/>
              <a:t>        do m=2,m_vqs</a:t>
            </a:r>
          </a:p>
          <a:p>
            <a:r>
              <a:rPr lang="en-US" sz="1400" dirty="0"/>
              <a:t>          if(</a:t>
            </a:r>
            <a:r>
              <a:rPr lang="en-US" sz="1400" dirty="0" err="1"/>
              <a:t>dp</a:t>
            </a:r>
            <a:r>
              <a:rPr lang="en-US" sz="1400" dirty="0"/>
              <a:t>(i)&gt;</a:t>
            </a:r>
            <a:r>
              <a:rPr lang="en-US" sz="1400" dirty="0" err="1"/>
              <a:t>hsm</a:t>
            </a:r>
            <a:r>
              <a:rPr lang="en-US" sz="1400" dirty="0"/>
              <a:t>(m-1).</a:t>
            </a:r>
            <a:r>
              <a:rPr lang="en-US" sz="1400" dirty="0" err="1"/>
              <a:t>and.dp</a:t>
            </a:r>
            <a:r>
              <a:rPr lang="en-US" sz="1400" dirty="0"/>
              <a:t>(i)&lt;=</a:t>
            </a:r>
            <a:r>
              <a:rPr lang="en-US" sz="1400" dirty="0" err="1"/>
              <a:t>hsm</a:t>
            </a:r>
            <a:r>
              <a:rPr lang="en-US" sz="1400" dirty="0"/>
              <a:t>(m)) then</a:t>
            </a:r>
          </a:p>
          <a:p>
            <a:r>
              <a:rPr lang="en-US" sz="1400" dirty="0"/>
              <a:t>            m0(i)=m</a:t>
            </a:r>
          </a:p>
          <a:p>
            <a:r>
              <a:rPr lang="en-US" sz="1400" dirty="0"/>
              <a:t>            </a:t>
            </a:r>
            <a:r>
              <a:rPr lang="en-US" sz="1400" dirty="0" err="1"/>
              <a:t>zrat</a:t>
            </a:r>
            <a:r>
              <a:rPr lang="en-US" sz="1400" dirty="0"/>
              <a:t>=(</a:t>
            </a:r>
            <a:r>
              <a:rPr lang="en-US" sz="1400" dirty="0" err="1"/>
              <a:t>dp</a:t>
            </a:r>
            <a:r>
              <a:rPr lang="en-US" sz="1400" dirty="0"/>
              <a:t>(i)-</a:t>
            </a:r>
            <a:r>
              <a:rPr lang="en-US" sz="1400" dirty="0" err="1"/>
              <a:t>hsm</a:t>
            </a:r>
            <a:r>
              <a:rPr lang="en-US" sz="1400" dirty="0"/>
              <a:t>(m-1))/(</a:t>
            </a:r>
            <a:r>
              <a:rPr lang="en-US" sz="1400" dirty="0" err="1"/>
              <a:t>hsm</a:t>
            </a:r>
            <a:r>
              <a:rPr lang="en-US" sz="1400" dirty="0"/>
              <a:t>(m)-</a:t>
            </a:r>
            <a:r>
              <a:rPr lang="en-US" sz="1400" dirty="0" err="1"/>
              <a:t>hsm</a:t>
            </a:r>
            <a:r>
              <a:rPr lang="en-US" sz="1400" dirty="0"/>
              <a:t>(m-1)) !(0,1]</a:t>
            </a:r>
          </a:p>
          <a:p>
            <a:r>
              <a:rPr lang="en-US" sz="1400" dirty="0"/>
              <a:t>            exit</a:t>
            </a:r>
          </a:p>
          <a:p>
            <a:r>
              <a:rPr lang="en-US" sz="1400" dirty="0"/>
              <a:t>          </a:t>
            </a:r>
            <a:r>
              <a:rPr lang="en-US" sz="1400" dirty="0" err="1"/>
              <a:t>endif</a:t>
            </a:r>
            <a:endParaRPr lang="en-US" sz="1400" dirty="0"/>
          </a:p>
          <a:p>
            <a:r>
              <a:rPr lang="en-US" sz="1400" dirty="0"/>
              <a:t>        </a:t>
            </a:r>
            <a:r>
              <a:rPr lang="en-US" sz="1400" dirty="0" err="1"/>
              <a:t>enddo</a:t>
            </a:r>
            <a:r>
              <a:rPr lang="en-US" sz="1400" dirty="0"/>
              <a:t> !m</a:t>
            </a:r>
          </a:p>
          <a:p>
            <a:r>
              <a:rPr lang="en-US" sz="1400" dirty="0"/>
              <a:t>        if(m0(i)==0) then</a:t>
            </a:r>
          </a:p>
          <a:p>
            <a:r>
              <a:rPr lang="en-US" sz="1400" dirty="0"/>
              <a:t>          print*, 'Failed to find a master </a:t>
            </a:r>
            <a:r>
              <a:rPr lang="en-US" sz="1400" dirty="0" err="1"/>
              <a:t>vgrid</a:t>
            </a:r>
            <a:r>
              <a:rPr lang="en-US" sz="1400" dirty="0"/>
              <a:t>:',</a:t>
            </a:r>
            <a:r>
              <a:rPr lang="en-US" sz="1400" dirty="0" err="1"/>
              <a:t>i,dp</a:t>
            </a:r>
            <a:r>
              <a:rPr lang="en-US" sz="1400" dirty="0"/>
              <a:t>(i)</a:t>
            </a:r>
          </a:p>
          <a:p>
            <a:r>
              <a:rPr lang="en-US" sz="1400" dirty="0"/>
              <a:t>          stop</a:t>
            </a:r>
          </a:p>
          <a:p>
            <a:r>
              <a:rPr lang="en-US" sz="1400" dirty="0"/>
              <a:t>        </a:t>
            </a:r>
            <a:r>
              <a:rPr lang="en-US" sz="1400" dirty="0" err="1"/>
              <a:t>endif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838200"/>
            <a:ext cx="71410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Pure S tends to have less momentum dissipation and easier to tune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To embed pure S into different zones of LSC</a:t>
            </a:r>
            <a:r>
              <a:rPr lang="en-US" baseline="30000" dirty="0" smtClean="0"/>
              <a:t>2</a:t>
            </a:r>
            <a:r>
              <a:rPr lang="en-US" dirty="0" smtClean="0"/>
              <a:t>, make sure the 2 master grid levels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Modify the code segment where the z-coordinates are generated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2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: multiple sets of masters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-22123" y="485136"/>
            <a:ext cx="6499123" cy="4401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 !# of master sets used in different regions (share same </a:t>
            </a:r>
            <a:r>
              <a:rPr lang="en-US" sz="1400" dirty="0" err="1"/>
              <a:t>m_vqs</a:t>
            </a:r>
            <a:r>
              <a:rPr lang="en-US" sz="1400" dirty="0"/>
              <a:t>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max_m</a:t>
            </a:r>
            <a:r>
              <a:rPr lang="en-US" sz="1400" dirty="0"/>
              <a:t>=2</a:t>
            </a:r>
          </a:p>
          <a:p>
            <a:endParaRPr lang="en-US" sz="1400" dirty="0"/>
          </a:p>
          <a:p>
            <a:r>
              <a:rPr lang="en-US" sz="1400" dirty="0"/>
              <a:t>      !</a:t>
            </a:r>
            <a:r>
              <a:rPr lang="en-US" sz="1400" dirty="0" err="1"/>
              <a:t>m_vqs</a:t>
            </a:r>
            <a:r>
              <a:rPr lang="en-US" sz="1400" dirty="0"/>
              <a:t>: max # of grids/depths in each master grid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m_vqs</a:t>
            </a:r>
            <a:r>
              <a:rPr lang="en-US" sz="1400" dirty="0"/>
              <a:t>=10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dz_bot_min</a:t>
            </a:r>
            <a:r>
              <a:rPr lang="en-US" sz="1400" dirty="0"/>
              <a:t>=3 !min. bottom layer thickness [m]</a:t>
            </a:r>
          </a:p>
          <a:p>
            <a:r>
              <a:rPr lang="en-US" sz="1400" dirty="0"/>
              <a:t>      allocate(</a:t>
            </a:r>
            <a:r>
              <a:rPr lang="en-US" sz="1400" dirty="0" err="1"/>
              <a:t>hsm</a:t>
            </a:r>
            <a:r>
              <a:rPr lang="en-US" sz="1400" dirty="0"/>
              <a:t>(</a:t>
            </a:r>
            <a:r>
              <a:rPr lang="en-US" sz="1400" dirty="0" err="1"/>
              <a:t>max_m,m_vqs</a:t>
            </a:r>
            <a:r>
              <a:rPr lang="en-US" sz="1400" dirty="0"/>
              <a:t>),</a:t>
            </a:r>
            <a:r>
              <a:rPr lang="en-US" sz="1400" dirty="0" err="1"/>
              <a:t>nv_vqs</a:t>
            </a:r>
            <a:r>
              <a:rPr lang="en-US" sz="1400" dirty="0"/>
              <a:t>(</a:t>
            </a:r>
            <a:r>
              <a:rPr lang="en-US" sz="1400" dirty="0" err="1"/>
              <a:t>max_m,m_vqs</a:t>
            </a:r>
            <a:r>
              <a:rPr lang="en-US" sz="1400" dirty="0"/>
              <a:t>))</a:t>
            </a:r>
          </a:p>
          <a:p>
            <a:endParaRPr lang="en-US" sz="1400" dirty="0"/>
          </a:p>
          <a:p>
            <a:r>
              <a:rPr lang="en-US" sz="1400" dirty="0"/>
              <a:t>      !2nd master set: Black Sea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hsm</a:t>
            </a:r>
            <a:r>
              <a:rPr lang="en-US" sz="1400" dirty="0"/>
              <a:t>(2,:)=(/20.,60.,100.,140.,180.,220.,260.,2400.,3000.,4000./)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(2,1:7)=(/15,19,23,26,29,31,33/) !# of levels for each master grid</a:t>
            </a:r>
          </a:p>
          <a:p>
            <a:r>
              <a:rPr lang="en-US" sz="1400" dirty="0"/>
              <a:t>      !grid #9, 10 are not used (exceed max depth of Black Sea)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(2,8:m_vqs)=</a:t>
            </a:r>
            <a:r>
              <a:rPr lang="en-US" sz="1400" dirty="0" err="1"/>
              <a:t>nv_vqs</a:t>
            </a:r>
            <a:r>
              <a:rPr lang="en-US" sz="1400" dirty="0"/>
              <a:t>(2,7)+15</a:t>
            </a:r>
          </a:p>
          <a:p>
            <a:endParaRPr lang="en-US" sz="1400" dirty="0"/>
          </a:p>
          <a:p>
            <a:r>
              <a:rPr lang="en-US" sz="1400" dirty="0"/>
              <a:t>      !1st: rest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hsm</a:t>
            </a:r>
            <a:r>
              <a:rPr lang="en-US" sz="1400" dirty="0"/>
              <a:t>(1,:)=(/20.,60.,100.,140.,300.,500.,1.e3,2.e3,3.e3,6.e3/)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(1,1:7)=(/15,19,23,26,31,33,39/)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(1,8)=</a:t>
            </a:r>
            <a:r>
              <a:rPr lang="en-US" sz="1400" dirty="0" err="1"/>
              <a:t>nv_vqs</a:t>
            </a:r>
            <a:r>
              <a:rPr lang="en-US" sz="1400" dirty="0"/>
              <a:t>(1,7)+6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(1,9)=</a:t>
            </a:r>
            <a:r>
              <a:rPr lang="en-US" sz="1400" dirty="0" err="1"/>
              <a:t>nv_vqs</a:t>
            </a:r>
            <a:r>
              <a:rPr lang="en-US" sz="1400" dirty="0"/>
              <a:t>(1,8)+5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nv_vqs</a:t>
            </a:r>
            <a:r>
              <a:rPr lang="en-US" sz="1400" dirty="0"/>
              <a:t>(1,10)=</a:t>
            </a:r>
            <a:r>
              <a:rPr lang="en-US" sz="1400" dirty="0" err="1"/>
              <a:t>nv_vqs</a:t>
            </a:r>
            <a:r>
              <a:rPr lang="en-US" sz="1400" dirty="0"/>
              <a:t>(1,9)+</a:t>
            </a:r>
            <a:r>
              <a:rPr lang="en-US" sz="1400" dirty="0" smtClean="0"/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5105531"/>
            <a:ext cx="41481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Pre-Processing/gen_vqs_2masters.f90</a:t>
            </a:r>
          </a:p>
        </p:txBody>
      </p:sp>
      <p:sp>
        <p:nvSpPr>
          <p:cNvPr id="9" name="Rectangle 8"/>
          <p:cNvSpPr/>
          <p:nvPr/>
        </p:nvSpPr>
        <p:spPr>
          <a:xfrm>
            <a:off x="6705600" y="448068"/>
            <a:ext cx="6858000" cy="44012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sz="1400" dirty="0"/>
              <a:t> !Define last few master grids</a:t>
            </a:r>
          </a:p>
          <a:p>
            <a:r>
              <a:rPr lang="en-US" sz="1400" dirty="0"/>
              <a:t>      !1st set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(1,1:nv_vqs(1,7),8)=</a:t>
            </a:r>
            <a:r>
              <a:rPr lang="en-US" sz="1400" dirty="0" err="1"/>
              <a:t>z_mas</a:t>
            </a:r>
            <a:r>
              <a:rPr lang="en-US" sz="1400" dirty="0"/>
              <a:t>(1,1:nv_vqs(1,7),7)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(1,1+nv_vqs(1,7):</a:t>
            </a:r>
            <a:r>
              <a:rPr lang="en-US" sz="1400" dirty="0" err="1"/>
              <a:t>nv_vqs</a:t>
            </a:r>
            <a:r>
              <a:rPr lang="en-US" sz="1400" dirty="0"/>
              <a:t>(1,8),8)=(/-1100.,-1250.,-1400.,-1600.,-1800.,-2000./)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(1,1:nv_vqs(1,8),9)=</a:t>
            </a:r>
            <a:r>
              <a:rPr lang="en-US" sz="1400" dirty="0" err="1"/>
              <a:t>z_mas</a:t>
            </a:r>
            <a:r>
              <a:rPr lang="en-US" sz="1400" dirty="0"/>
              <a:t>(1,1:nv_vqs(1,8),8)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(1,1+nv_vqs(1,8):</a:t>
            </a:r>
            <a:r>
              <a:rPr lang="en-US" sz="1400" dirty="0" err="1"/>
              <a:t>nv_vqs</a:t>
            </a:r>
            <a:r>
              <a:rPr lang="en-US" sz="1400" dirty="0"/>
              <a:t>(1,9),9)=(/-2200.,-2400.,-2600.,-2800.,-3000./)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(1,1:nv_vqs(1,9),10)=</a:t>
            </a:r>
            <a:r>
              <a:rPr lang="en-US" sz="1400" dirty="0" err="1"/>
              <a:t>z_mas</a:t>
            </a:r>
            <a:r>
              <a:rPr lang="en-US" sz="1400" dirty="0"/>
              <a:t>(1,1:nv_vqs(1,9),9)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(1,1+nv_vqs(1,9):</a:t>
            </a:r>
            <a:r>
              <a:rPr lang="en-US" sz="1400" dirty="0" err="1"/>
              <a:t>nv_vqs</a:t>
            </a:r>
            <a:r>
              <a:rPr lang="en-US" sz="1400" dirty="0"/>
              <a:t>(1,10),10)=(/-3300.,-3600.,-4000.,-4400.,-4800.,-5200.,-5600.,-6000./)</a:t>
            </a:r>
          </a:p>
          <a:p>
            <a:endParaRPr lang="en-US" sz="1400" dirty="0"/>
          </a:p>
          <a:p>
            <a:r>
              <a:rPr lang="en-US" sz="1400" dirty="0"/>
              <a:t>      !2nd set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(2,1:nv_vqs(2,7),8)=</a:t>
            </a:r>
            <a:r>
              <a:rPr lang="en-US" sz="1400" dirty="0" err="1"/>
              <a:t>z_mas</a:t>
            </a:r>
            <a:r>
              <a:rPr lang="en-US" sz="1400" dirty="0"/>
              <a:t>(2,1:nv_vqs(2,7),7)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(2,nv_vqs(2,7)+1:nv_vqs(2,8),8)=-(/280,300,320,350, &amp;</a:t>
            </a:r>
          </a:p>
          <a:p>
            <a:r>
              <a:rPr lang="en-US" sz="1400" dirty="0"/>
              <a:t>     &amp;400,470,560,670,800,1000,1200,1400,1700,2000,2400/)</a:t>
            </a:r>
          </a:p>
          <a:p>
            <a:r>
              <a:rPr lang="en-US" sz="1400" dirty="0"/>
              <a:t>      !last 2 master grids are not used (exceed max depth)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(2,1:nv_vqs(2,9)-1,9)=</a:t>
            </a:r>
            <a:r>
              <a:rPr lang="en-US" sz="1400" dirty="0" err="1"/>
              <a:t>z_mas</a:t>
            </a:r>
            <a:r>
              <a:rPr lang="en-US" sz="1400" dirty="0"/>
              <a:t>(2,1:nv_vqs(2,9)-1,8)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(2,nv_vqs(2,9),9)=-3.e3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(2,1:nv_vqs(2,10)-1,10)=</a:t>
            </a:r>
            <a:r>
              <a:rPr lang="en-US" sz="1400" dirty="0" err="1"/>
              <a:t>z_mas</a:t>
            </a:r>
            <a:r>
              <a:rPr lang="en-US" sz="1400" dirty="0"/>
              <a:t>(2,1:nv_vqs(2,10)-1,8)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z_mas</a:t>
            </a:r>
            <a:r>
              <a:rPr lang="en-US" sz="1400" dirty="0"/>
              <a:t>(2,nv_vqs(2,10),10)=-4.e3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97078" y="5029200"/>
            <a:ext cx="3352800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/>
              <a:t>!     Compute </a:t>
            </a:r>
            <a:r>
              <a:rPr lang="en-US" sz="1400" dirty="0" err="1"/>
              <a:t>zcoor</a:t>
            </a:r>
            <a:endParaRPr lang="en-US" sz="1400" dirty="0"/>
          </a:p>
          <a:p>
            <a:r>
              <a:rPr lang="en-US" sz="1400" dirty="0"/>
              <a:t>      </a:t>
            </a:r>
            <a:r>
              <a:rPr lang="en-US" sz="1400" dirty="0" err="1"/>
              <a:t>znd</a:t>
            </a:r>
            <a:r>
              <a:rPr lang="en-US" sz="1400" dirty="0"/>
              <a:t>=-1.e6</a:t>
            </a:r>
          </a:p>
          <a:p>
            <a:r>
              <a:rPr lang="en-US" sz="1400" dirty="0"/>
              <a:t>      </a:t>
            </a:r>
            <a:r>
              <a:rPr lang="en-US" sz="1400" dirty="0" err="1"/>
              <a:t>iflag</a:t>
            </a:r>
            <a:r>
              <a:rPr lang="en-US" sz="1400" dirty="0"/>
              <a:t>=0</a:t>
            </a:r>
          </a:p>
          <a:p>
            <a:r>
              <a:rPr lang="en-US" sz="1400" dirty="0"/>
              <a:t>      do i=1,np</a:t>
            </a:r>
          </a:p>
          <a:p>
            <a:r>
              <a:rPr lang="en-US" sz="1400" dirty="0"/>
              <a:t>        !Find master set</a:t>
            </a:r>
          </a:p>
          <a:p>
            <a:r>
              <a:rPr lang="en-US" sz="1400" dirty="0"/>
              <a:t>        </a:t>
            </a:r>
            <a:r>
              <a:rPr lang="en-US" sz="1400" dirty="0">
                <a:solidFill>
                  <a:srgbClr val="66FF66"/>
                </a:solidFill>
              </a:rPr>
              <a:t>if(</a:t>
            </a:r>
            <a:r>
              <a:rPr lang="en-US" sz="1400" dirty="0" err="1">
                <a:solidFill>
                  <a:srgbClr val="66FF66"/>
                </a:solidFill>
              </a:rPr>
              <a:t>ireg</a:t>
            </a:r>
            <a:r>
              <a:rPr lang="en-US" sz="1400" dirty="0">
                <a:solidFill>
                  <a:srgbClr val="66FF66"/>
                </a:solidFill>
              </a:rPr>
              <a:t>(i)==1) then !rest</a:t>
            </a:r>
          </a:p>
          <a:p>
            <a:r>
              <a:rPr lang="en-US" sz="1400" dirty="0">
                <a:solidFill>
                  <a:srgbClr val="66FF66"/>
                </a:solidFill>
              </a:rPr>
              <a:t>          </a:t>
            </a:r>
            <a:r>
              <a:rPr lang="en-US" sz="1400" dirty="0" err="1">
                <a:solidFill>
                  <a:srgbClr val="66FF66"/>
                </a:solidFill>
              </a:rPr>
              <a:t>indx</a:t>
            </a:r>
            <a:r>
              <a:rPr lang="en-US" sz="1400" dirty="0">
                <a:solidFill>
                  <a:srgbClr val="66FF66"/>
                </a:solidFill>
              </a:rPr>
              <a:t>=1 !master set index</a:t>
            </a:r>
          </a:p>
          <a:p>
            <a:r>
              <a:rPr lang="en-US" sz="1400" dirty="0">
                <a:solidFill>
                  <a:srgbClr val="66FF66"/>
                </a:solidFill>
              </a:rPr>
              <a:t>        else !Black Sea</a:t>
            </a:r>
          </a:p>
          <a:p>
            <a:r>
              <a:rPr lang="en-US" sz="1400" dirty="0">
                <a:solidFill>
                  <a:srgbClr val="66FF66"/>
                </a:solidFill>
              </a:rPr>
              <a:t>          </a:t>
            </a:r>
            <a:r>
              <a:rPr lang="en-US" sz="1400" dirty="0" err="1">
                <a:solidFill>
                  <a:srgbClr val="66FF66"/>
                </a:solidFill>
              </a:rPr>
              <a:t>indx</a:t>
            </a:r>
            <a:r>
              <a:rPr lang="en-US" sz="1400" dirty="0">
                <a:solidFill>
                  <a:srgbClr val="66FF66"/>
                </a:solidFill>
              </a:rPr>
              <a:t>=2</a:t>
            </a:r>
          </a:p>
          <a:p>
            <a:r>
              <a:rPr lang="en-US" sz="1400" dirty="0">
                <a:solidFill>
                  <a:srgbClr val="66FF66"/>
                </a:solidFill>
              </a:rPr>
              <a:t>        </a:t>
            </a:r>
            <a:r>
              <a:rPr lang="en-US" sz="1400" dirty="0" err="1">
                <a:solidFill>
                  <a:srgbClr val="66FF66"/>
                </a:solidFill>
              </a:rPr>
              <a:t>endif</a:t>
            </a:r>
            <a:r>
              <a:rPr lang="en-US" sz="1400" dirty="0">
                <a:solidFill>
                  <a:srgbClr val="66FF66"/>
                </a:solidFill>
              </a:rPr>
              <a:t> !</a:t>
            </a:r>
            <a:r>
              <a:rPr lang="en-US" sz="1400" dirty="0" err="1">
                <a:solidFill>
                  <a:srgbClr val="66FF66"/>
                </a:solidFill>
              </a:rPr>
              <a:t>ireg</a:t>
            </a:r>
            <a:r>
              <a:rPr lang="en-US" sz="1400" dirty="0">
                <a:solidFill>
                  <a:srgbClr val="66FF66"/>
                </a:solidFill>
              </a:rPr>
              <a:t>(i)</a:t>
            </a:r>
          </a:p>
        </p:txBody>
      </p:sp>
    </p:spTree>
    <p:extLst>
      <p:ext uri="{BB962C8B-B14F-4D97-AF65-F5344CB8AC3E}">
        <p14:creationId xmlns:p14="http://schemas.microsoft.com/office/powerpoint/2010/main" val="390677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Regionally based 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grid: momentum dissipation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800600"/>
            <a:ext cx="5781675" cy="2171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54" y="1026387"/>
            <a:ext cx="6553200" cy="4850538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 bwMode="auto">
          <a:xfrm rot="1576805">
            <a:off x="1609454" y="3419475"/>
            <a:ext cx="609600" cy="10668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75759" y="4606409"/>
            <a:ext cx="1876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Transition region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8754592" y="4953000"/>
            <a:ext cx="753542" cy="14478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04340" y="4391025"/>
            <a:ext cx="3190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Non-smooth </a:t>
            </a:r>
            <a:r>
              <a:rPr lang="en-US" dirty="0" err="1" smtClean="0"/>
              <a:t>vgrid</a:t>
            </a:r>
            <a:r>
              <a:rPr lang="en-US" dirty="0" smtClean="0"/>
              <a:t> (set Cd=0)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477000" y="889814"/>
            <a:ext cx="7086600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Transition the master grid from Bay into shallow Delta to save 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Tip: use Cd=0 in the non-smooth transition (to effectively turn the 3D model into 2D) to reduce momentum attenuation</a:t>
            </a:r>
          </a:p>
          <a:p>
            <a:pPr marL="886602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However, the dissipation may be still too 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DWR now uses a new approach to generate LSC</a:t>
            </a:r>
            <a:r>
              <a:rPr lang="en-US" baseline="30000" dirty="0" smtClean="0"/>
              <a:t>2</a:t>
            </a:r>
            <a:r>
              <a:rPr lang="en-US" dirty="0" smtClean="0"/>
              <a:t> grid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997034" y="5322957"/>
            <a:ext cx="474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9933"/>
                </a:solidFill>
              </a:rPr>
              <a:t>?</a:t>
            </a:r>
            <a:endParaRPr lang="en-US" sz="4000" b="1" dirty="0">
              <a:solidFill>
                <a:srgbClr val="FF9933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8946" y="3082324"/>
            <a:ext cx="2156616" cy="369332"/>
          </a:xfrm>
          <a:prstGeom prst="rect">
            <a:avLst/>
          </a:prstGeom>
          <a:solidFill>
            <a:srgbClr val="FF9933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2D for entire Delta!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35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Editing 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grid</a:t>
            </a:r>
            <a:endParaRPr lang="en-US" sz="2400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681793"/>
            <a:ext cx="5104198" cy="5067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2600" y="1295400"/>
            <a:ext cx="2063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 of vertical levels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990600"/>
            <a:ext cx="6988800" cy="59505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 bwMode="auto">
          <a:xfrm>
            <a:off x="3962400" y="2362200"/>
            <a:ext cx="1447800" cy="1524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 flipV="1">
            <a:off x="5422900" y="990600"/>
            <a:ext cx="977900" cy="133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Connector 18"/>
          <p:cNvCxnSpPr/>
          <p:nvPr/>
        </p:nvCxnSpPr>
        <p:spPr bwMode="auto">
          <a:xfrm>
            <a:off x="5422900" y="3851713"/>
            <a:ext cx="977900" cy="308939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D21FEF-ACE1-4EC2-AA3E-70F84F93D87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603999" y="1288018"/>
            <a:ext cx="2063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# of vertical levels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981200" y="568960"/>
            <a:ext cx="992644" cy="369332"/>
          </a:xfrm>
          <a:prstGeom prst="rect">
            <a:avLst/>
          </a:prstGeom>
          <a:solidFill>
            <a:srgbClr val="FF9933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lev.gr3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16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Editing LSC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grid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524000"/>
            <a:ext cx="6048375" cy="4592067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3429000" y="4114800"/>
            <a:ext cx="372359" cy="3810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315879" y="4501634"/>
            <a:ext cx="2039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2D across channel</a:t>
            </a:r>
            <a:endParaRPr lang="en-US" dirty="0"/>
          </a:p>
        </p:txBody>
      </p:sp>
      <p:sp>
        <p:nvSpPr>
          <p:cNvPr id="29" name="Freeform 28"/>
          <p:cNvSpPr/>
          <p:nvPr/>
        </p:nvSpPr>
        <p:spPr bwMode="auto">
          <a:xfrm>
            <a:off x="4440025" y="3685880"/>
            <a:ext cx="527901" cy="801279"/>
          </a:xfrm>
          <a:custGeom>
            <a:avLst/>
            <a:gdLst>
              <a:gd name="connsiteX0" fmla="*/ 0 w 527901"/>
              <a:gd name="connsiteY0" fmla="*/ 801279 h 801279"/>
              <a:gd name="connsiteX1" fmla="*/ 527901 w 527901"/>
              <a:gd name="connsiteY1" fmla="*/ 527901 h 801279"/>
              <a:gd name="connsiteX2" fmla="*/ 452486 w 527901"/>
              <a:gd name="connsiteY2" fmla="*/ 160256 h 801279"/>
              <a:gd name="connsiteX3" fmla="*/ 320511 w 527901"/>
              <a:gd name="connsiteY3" fmla="*/ 0 h 80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901" h="801279">
                <a:moveTo>
                  <a:pt x="0" y="801279"/>
                </a:moveTo>
                <a:lnTo>
                  <a:pt x="527901" y="527901"/>
                </a:lnTo>
                <a:lnTo>
                  <a:pt x="452486" y="160256"/>
                </a:lnTo>
                <a:lnTo>
                  <a:pt x="320511" y="0"/>
                </a:lnTo>
              </a:path>
            </a:pathLst>
          </a:cu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1399390"/>
            <a:ext cx="5404553" cy="3387185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 bwMode="auto">
          <a:xfrm flipH="1" flipV="1">
            <a:off x="7925095" y="4305300"/>
            <a:ext cx="304505" cy="190500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 bwMode="auto">
          <a:xfrm>
            <a:off x="11963400" y="3419393"/>
            <a:ext cx="527901" cy="801279"/>
          </a:xfrm>
          <a:custGeom>
            <a:avLst/>
            <a:gdLst>
              <a:gd name="connsiteX0" fmla="*/ 0 w 527901"/>
              <a:gd name="connsiteY0" fmla="*/ 801279 h 801279"/>
              <a:gd name="connsiteX1" fmla="*/ 527901 w 527901"/>
              <a:gd name="connsiteY1" fmla="*/ 527901 h 801279"/>
              <a:gd name="connsiteX2" fmla="*/ 452486 w 527901"/>
              <a:gd name="connsiteY2" fmla="*/ 160256 h 801279"/>
              <a:gd name="connsiteX3" fmla="*/ 320511 w 527901"/>
              <a:gd name="connsiteY3" fmla="*/ 0 h 801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7901" h="801279">
                <a:moveTo>
                  <a:pt x="0" y="801279"/>
                </a:moveTo>
                <a:lnTo>
                  <a:pt x="527901" y="527901"/>
                </a:lnTo>
                <a:lnTo>
                  <a:pt x="452486" y="160256"/>
                </a:lnTo>
                <a:lnTo>
                  <a:pt x="320511" y="0"/>
                </a:lnTo>
              </a:path>
            </a:pathLst>
          </a:cu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7848600" y="2743200"/>
            <a:ext cx="4571999" cy="2438400"/>
            <a:chOff x="7848601" y="2743200"/>
            <a:chExt cx="4378750" cy="2438400"/>
          </a:xfrm>
        </p:grpSpPr>
        <p:sp>
          <p:nvSpPr>
            <p:cNvPr id="31" name="Oval 30"/>
            <p:cNvSpPr/>
            <p:nvPr/>
          </p:nvSpPr>
          <p:spPr bwMode="auto">
            <a:xfrm>
              <a:off x="7848601" y="2743200"/>
              <a:ext cx="4378750" cy="2438400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296400" y="4316968"/>
              <a:ext cx="10940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2D zone!</a:t>
              </a:r>
              <a:endParaRPr lang="en-US" dirty="0"/>
            </a:p>
          </p:txBody>
        </p:sp>
      </p:grpSp>
      <p:sp>
        <p:nvSpPr>
          <p:cNvPr id="36" name="Oval 35"/>
          <p:cNvSpPr/>
          <p:nvPr/>
        </p:nvSpPr>
        <p:spPr bwMode="auto">
          <a:xfrm>
            <a:off x="11506200" y="1143000"/>
            <a:ext cx="1524000" cy="6858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54012" y="5991011"/>
            <a:ext cx="877945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/>
              <a:t>Edit nlev.gr3 and then use Pre-Processing/edit_vgrid.f90 to generate new vgrid.in</a:t>
            </a:r>
          </a:p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/>
              <a:t>Key is to find ‘control’ points (e.g. sills, shallow)</a:t>
            </a:r>
          </a:p>
          <a:p>
            <a:pPr marL="285750" indent="-285750">
              <a:buFont typeface="Tahoma" panose="020B0604030504040204" pitchFamily="34" charset="0"/>
              <a:buChar char="*"/>
            </a:pPr>
            <a:r>
              <a:rPr lang="en-US" dirty="0" smtClean="0"/>
              <a:t>Great way of making upstream rivers or even entire embayment 2D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2426831" y="1334620"/>
            <a:ext cx="992644" cy="369332"/>
          </a:xfrm>
          <a:prstGeom prst="rect">
            <a:avLst/>
          </a:prstGeom>
          <a:solidFill>
            <a:srgbClr val="FF9933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lev.gr3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1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708421" y="3810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Eddying regime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81000" y="1143000"/>
            <a:ext cx="127313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Eddying regime prefers quasi-uniform </a:t>
            </a:r>
            <a:r>
              <a:rPr lang="en-US" sz="2000" dirty="0" err="1" smtClean="0"/>
              <a:t>hgrid</a:t>
            </a:r>
            <a:r>
              <a:rPr lang="en-US" sz="2000" dirty="0" smtClean="0"/>
              <a:t> (bathymetry variation in deep ocean is mostly negligible)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Most challenging part is near steep shelf breaks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grid can be used in conjunction with </a:t>
            </a:r>
            <a:r>
              <a:rPr lang="en-US" sz="2000" dirty="0" err="1" smtClean="0"/>
              <a:t>hgrid</a:t>
            </a:r>
            <a:r>
              <a:rPr lang="en-US" sz="2000" dirty="0" smtClean="0"/>
              <a:t> to ‘stabilize’ the instability as found near steep slopes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Also important is to adjust momentum dissipation locally (later) to avoid spurious ‘upwelling’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Realistic upwelling can be simulated with either LSC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or SZ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196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Eddying regime example: Kuroshio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87680"/>
            <a:ext cx="3901859" cy="35951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01000" y="487680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Slope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0" y="6819915"/>
            <a:ext cx="1777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Yu et al. (2018)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200" y="3025532"/>
            <a:ext cx="4877206" cy="42650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4532" y="3086085"/>
            <a:ext cx="6300787" cy="4229115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 bwMode="auto">
          <a:xfrm>
            <a:off x="7543800" y="1143000"/>
            <a:ext cx="304800" cy="0"/>
          </a:xfrm>
          <a:prstGeom prst="line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Connector 12"/>
          <p:cNvCxnSpPr/>
          <p:nvPr/>
        </p:nvCxnSpPr>
        <p:spPr bwMode="auto">
          <a:xfrm flipV="1">
            <a:off x="5953432" y="2362200"/>
            <a:ext cx="142568" cy="19664"/>
          </a:xfrm>
          <a:prstGeom prst="line">
            <a:avLst/>
          </a:prstGeom>
          <a:noFill/>
          <a:ln w="5715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6096000" y="2381864"/>
            <a:ext cx="1548532" cy="1700957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 bwMode="auto">
          <a:xfrm>
            <a:off x="7696200" y="1143000"/>
            <a:ext cx="838200" cy="4015075"/>
          </a:xfrm>
          <a:prstGeom prst="straightConnector1">
            <a:avLst/>
          </a:prstGeom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  <a:ex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524000" y="2514600"/>
            <a:ext cx="143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Master grids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1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400" b="1" dirty="0" smtClean="0"/>
              <a:t>Eddying regime example: Kuroshio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667000"/>
            <a:ext cx="9544050" cy="44100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78200" y="1524000"/>
            <a:ext cx="6397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LSC2 effectively preserved the sharp thermocline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6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800197" y="930162"/>
            <a:ext cx="5695950" cy="5133975"/>
            <a:chOff x="800197" y="930162"/>
            <a:chExt cx="5695950" cy="513397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0197" y="930162"/>
              <a:ext cx="5695950" cy="5133975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496708" y="2362200"/>
              <a:ext cx="630526" cy="26713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55600" y="-21885"/>
            <a:ext cx="13004800" cy="589093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lIns="95715" tIns="47858" rIns="95715" bIns="47858" rtlCol="0">
            <a:spAutoFit/>
          </a:bodyPr>
          <a:lstStyle/>
          <a:p>
            <a:pPr algn="ctr"/>
            <a:r>
              <a:rPr lang="en-US" sz="3200" dirty="0" smtClean="0"/>
              <a:t>Flow over steep bathymetry</a:t>
            </a:r>
            <a:endParaRPr lang="en-US" sz="3200" dirty="0"/>
          </a:p>
        </p:txBody>
      </p:sp>
      <p:pic>
        <p:nvPicPr>
          <p:cNvPr id="44" name="Picture 4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500" y="533400"/>
            <a:ext cx="6293100" cy="4834556"/>
          </a:xfrm>
          <a:prstGeom prst="rect">
            <a:avLst/>
          </a:prstGeom>
          <a:noFill/>
        </p:spPr>
      </p:pic>
      <p:cxnSp>
        <p:nvCxnSpPr>
          <p:cNvPr id="3" name="Straight Connector 2"/>
          <p:cNvCxnSpPr/>
          <p:nvPr/>
        </p:nvCxnSpPr>
        <p:spPr>
          <a:xfrm flipH="1">
            <a:off x="8306922" y="2448381"/>
            <a:ext cx="109514" cy="182524"/>
          </a:xfrm>
          <a:prstGeom prst="line">
            <a:avLst/>
          </a:prstGeom>
          <a:ln w="3175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7896245" y="1809544"/>
            <a:ext cx="465433" cy="1341548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0732963" y="1809547"/>
            <a:ext cx="2292193" cy="134154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44877" y="558916"/>
            <a:ext cx="1734770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7" b="1" dirty="0" err="1"/>
              <a:t>Bosphorus</a:t>
            </a:r>
            <a:r>
              <a:rPr lang="en-US" sz="1707" b="1" dirty="0"/>
              <a:t> Strait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9966" y="602403"/>
            <a:ext cx="1399742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7" b="1" dirty="0"/>
              <a:t>Marmara Sea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80195" y="558917"/>
            <a:ext cx="1039067" cy="3550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7" b="1" dirty="0"/>
              <a:t>Black Sea</a:t>
            </a:r>
          </a:p>
        </p:txBody>
      </p:sp>
      <p:cxnSp>
        <p:nvCxnSpPr>
          <p:cNvPr id="15" name="Straight Arrow Connector 14"/>
          <p:cNvCxnSpPr>
            <a:stCxn id="50" idx="3"/>
          </p:cNvCxnSpPr>
          <p:nvPr/>
        </p:nvCxnSpPr>
        <p:spPr>
          <a:xfrm flipV="1">
            <a:off x="6855056" y="741304"/>
            <a:ext cx="323980" cy="1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2416" y="6192171"/>
            <a:ext cx="698488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†"/>
            </a:pPr>
            <a:r>
              <a:rPr lang="en-US" dirty="0"/>
              <a:t>Steep slopes are actually common in oceans and estuaries</a:t>
            </a:r>
          </a:p>
          <a:p>
            <a:pPr marL="342900" indent="-342900">
              <a:buFont typeface="Calibri" panose="020F0502020204030204" pitchFamily="34" charset="0"/>
              <a:buChar char="†"/>
            </a:pPr>
            <a:r>
              <a:rPr lang="en-US" dirty="0" smtClean="0"/>
              <a:t>Either </a:t>
            </a:r>
            <a:r>
              <a:rPr lang="en-US" i="1" dirty="0"/>
              <a:t>Z </a:t>
            </a:r>
            <a:r>
              <a:rPr lang="en-US" dirty="0"/>
              <a:t>or terrain-following grid will have issues </a:t>
            </a:r>
            <a:r>
              <a:rPr lang="en-US" dirty="0" smtClean="0"/>
              <a:t>here</a:t>
            </a:r>
          </a:p>
          <a:p>
            <a:pPr marL="342900" indent="-342900">
              <a:buFont typeface="Calibri" panose="020F0502020204030204" pitchFamily="34" charset="0"/>
              <a:buChar char="†"/>
            </a:pPr>
            <a:r>
              <a:rPr lang="en-US" dirty="0" smtClean="0"/>
              <a:t>Can serve as revealing benchmarks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 flipH="1" flipV="1">
            <a:off x="665988" y="766666"/>
            <a:ext cx="323980" cy="1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560933" y="2622278"/>
            <a:ext cx="155895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17" b="1" dirty="0" err="1"/>
              <a:t>Bosphorus</a:t>
            </a:r>
            <a:r>
              <a:rPr lang="en-US" sz="1517" b="1" dirty="0"/>
              <a:t> Strait </a:t>
            </a:r>
          </a:p>
        </p:txBody>
      </p:sp>
      <p:cxnSp>
        <p:nvCxnSpPr>
          <p:cNvPr id="58" name="Straight Arrow Connector 57"/>
          <p:cNvCxnSpPr>
            <a:stCxn id="57" idx="1"/>
          </p:cNvCxnSpPr>
          <p:nvPr/>
        </p:nvCxnSpPr>
        <p:spPr>
          <a:xfrm flipH="1" flipV="1">
            <a:off x="8361680" y="2622278"/>
            <a:ext cx="199254" cy="160499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6503931" y="2663176"/>
            <a:ext cx="1802991" cy="33821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496147" y="1002452"/>
            <a:ext cx="1920289" cy="153269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Users\stanev\emil\papers\my\Joseph\bl_sea\paper_straits\figs\fig05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" t="42978"/>
          <a:stretch/>
        </p:blipFill>
        <p:spPr bwMode="auto">
          <a:xfrm>
            <a:off x="1226853" y="3073530"/>
            <a:ext cx="4746688" cy="289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303364" y="2653163"/>
            <a:ext cx="3087512" cy="4462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Gravity flow into canyon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4" y="1024958"/>
            <a:ext cx="542925" cy="25812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644" y="746267"/>
            <a:ext cx="67358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PSU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7193908" y="5310742"/>
            <a:ext cx="6479965" cy="1958455"/>
            <a:chOff x="7193908" y="5310742"/>
            <a:chExt cx="6479965" cy="1958455"/>
          </a:xfrm>
        </p:grpSpPr>
        <p:pic>
          <p:nvPicPr>
            <p:cNvPr id="33" name="Picture 2" descr="C:\Users\stanev\emil\papers\my\Joseph\bl_sea\paper_straits\figs\fig04.pn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54"/>
            <a:stretch/>
          </p:blipFill>
          <p:spPr bwMode="auto">
            <a:xfrm>
              <a:off x="7265161" y="5594408"/>
              <a:ext cx="6408712" cy="1674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7193908" y="5324649"/>
              <a:ext cx="5641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West</a:t>
              </a:r>
              <a:endParaRPr lang="en-US" sz="1400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775282" y="5316951"/>
              <a:ext cx="4912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East</a:t>
              </a:r>
              <a:endParaRPr lang="en-US" sz="1400" b="1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384149" y="5310742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South</a:t>
              </a:r>
              <a:endParaRPr lang="en-US" sz="1400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3051587" y="5316798"/>
              <a:ext cx="6222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North</a:t>
              </a:r>
              <a:endParaRPr lang="en-US" sz="1400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561373" y="1748858"/>
            <a:ext cx="4062025" cy="44627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Stanev</a:t>
            </a:r>
            <a:r>
              <a:rPr lang="en-US" dirty="0" smtClean="0"/>
              <a:t> et al. 2017, Ocean </a:t>
            </a:r>
            <a:r>
              <a:rPr lang="en-US" dirty="0" err="1" smtClean="0"/>
              <a:t>Dyn</a:t>
            </a:r>
            <a:r>
              <a:rPr lang="en-US" dirty="0" smtClean="0"/>
              <a:t>.)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4329" y="435257"/>
            <a:ext cx="2505145" cy="160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15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1028700" y="81280"/>
            <a:ext cx="11689557" cy="406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algn="ctr" eaLnBrk="1" hangingPunct="1"/>
            <a:r>
              <a:rPr lang="en-US" sz="2800" b="1" dirty="0" smtClean="0"/>
              <a:t>Summary</a:t>
            </a:r>
            <a:endParaRPr lang="en-US" sz="2800" b="1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358787" y="685800"/>
            <a:ext cx="13029381" cy="5105400"/>
          </a:xfrm>
        </p:spPr>
        <p:txBody>
          <a:bodyPr>
            <a:normAutofit/>
          </a:bodyPr>
          <a:lstStyle/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Hybrid LSC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gridding system provides maximum flexibility for the vertical grid</a:t>
            </a:r>
          </a:p>
          <a:p>
            <a:pPr lvl="1">
              <a:buSzPct val="100000"/>
              <a:buBlip>
                <a:blip r:embed="rId3"/>
              </a:buBlip>
            </a:pPr>
            <a:r>
              <a:rPr lang="en-US" sz="2400" dirty="0" smtClean="0"/>
              <a:t>Alleviate PGE (Z like in parts of water column)</a:t>
            </a:r>
          </a:p>
          <a:p>
            <a:pPr lvl="1">
              <a:buSzPct val="100000"/>
              <a:buBlip>
                <a:blip r:embed="rId3"/>
              </a:buBlip>
            </a:pPr>
            <a:r>
              <a:rPr lang="en-US" sz="2400" dirty="0" smtClean="0"/>
              <a:t>Better simulation of surface/bottom controlled processes (like terrain-following)</a:t>
            </a:r>
          </a:p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Shaved cells significantly improve model skills for bottom controlled processes</a:t>
            </a:r>
          </a:p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Design of </a:t>
            </a:r>
            <a:r>
              <a:rPr lang="en-US" sz="2400" dirty="0"/>
              <a:t>LSC</a:t>
            </a:r>
            <a:r>
              <a:rPr lang="en-US" sz="2400" baseline="30000" dirty="0"/>
              <a:t>2</a:t>
            </a:r>
            <a:r>
              <a:rPr lang="en-US" sz="2400" dirty="0" smtClean="0"/>
              <a:t> is up to users, much like UG in the vertical</a:t>
            </a:r>
          </a:p>
          <a:p>
            <a:pPr lvl="1">
              <a:buSzPct val="100000"/>
              <a:buBlip>
                <a:blip r:embed="rId3"/>
              </a:buBlip>
            </a:pPr>
            <a:r>
              <a:rPr lang="en-US" sz="2400" dirty="0" smtClean="0"/>
              <a:t>Use it to add resolution wherever you want</a:t>
            </a:r>
          </a:p>
          <a:p>
            <a:pPr lvl="1">
              <a:buSzPct val="100000"/>
              <a:buBlip>
                <a:blip r:embed="rId3"/>
              </a:buBlip>
            </a:pPr>
            <a:r>
              <a:rPr lang="en-US" sz="2400" dirty="0" smtClean="0"/>
              <a:t>Pay attention to aesthetics</a:t>
            </a:r>
          </a:p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Combination of </a:t>
            </a:r>
            <a:r>
              <a:rPr lang="en-US" sz="2400" dirty="0"/>
              <a:t>LSC</a:t>
            </a:r>
            <a:r>
              <a:rPr lang="en-US" sz="2400" baseline="30000" dirty="0"/>
              <a:t>2 </a:t>
            </a:r>
            <a:r>
              <a:rPr lang="en-US" sz="2400" dirty="0" smtClean="0"/>
              <a:t>and UG in the horizontal results in polymorphism, which is indispensable for creek-to-ocean applications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1761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Designs\Blends.pot</Template>
  <TotalTime>22031</TotalTime>
  <Words>2797</Words>
  <Application>Microsoft Office PowerPoint</Application>
  <PresentationFormat>Custom</PresentationFormat>
  <Paragraphs>492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Symbol</vt:lpstr>
      <vt:lpstr>Tahoma</vt:lpstr>
      <vt:lpstr>Times New Roman</vt:lpstr>
      <vt:lpstr>Wingdings</vt:lpstr>
      <vt:lpstr>Blends</vt:lpstr>
      <vt:lpstr>LSC2</vt:lpstr>
      <vt:lpstr>Start simple…</vt:lpstr>
      <vt:lpstr>Vanishing quasi-sigma (VQS)</vt:lpstr>
      <vt:lpstr>LSC2</vt:lpstr>
      <vt:lpstr>LSC2</vt:lpstr>
      <vt:lpstr>Thin layers</vt:lpstr>
      <vt:lpstr>LSC2</vt:lpstr>
      <vt:lpstr>What to do with the staircases?</vt:lpstr>
      <vt:lpstr>Staggering of variables</vt:lpstr>
      <vt:lpstr>PowerPoint Presentation</vt:lpstr>
      <vt:lpstr>LSC2 script: gen_vqs.f90</vt:lpstr>
      <vt:lpstr>LSC2 script: gen_vqs.f90 (cont’d)</vt:lpstr>
      <vt:lpstr>LSC2: viz 3D grid</vt:lpstr>
      <vt:lpstr>LSC2: resolution</vt:lpstr>
      <vt:lpstr>LSC2: common issues</vt:lpstr>
      <vt:lpstr>Embedding Z: performance consideration</vt:lpstr>
      <vt:lpstr>LSC2: multiple sets of masters</vt:lpstr>
      <vt:lpstr>Embedding pure S into LSC2</vt:lpstr>
      <vt:lpstr>LSC2: multiple sets of masters</vt:lpstr>
      <vt:lpstr>Regionally based LSC2 grid: momentum dissipation</vt:lpstr>
      <vt:lpstr>Editing LSC2 grid</vt:lpstr>
      <vt:lpstr>Editing LSC2 grid</vt:lpstr>
      <vt:lpstr>Eddying regime</vt:lpstr>
      <vt:lpstr>Eddying regime example: Kuroshio</vt:lpstr>
      <vt:lpstr>Eddying regime example: Kuroshio</vt:lpstr>
      <vt:lpstr>PowerPoint Presentation</vt:lpstr>
      <vt:lpstr>Summary</vt:lpstr>
    </vt:vector>
  </TitlesOfParts>
  <Company>CCALMR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yinglong</dc:creator>
  <cp:lastModifiedBy>Y. Joseph Zhang</cp:lastModifiedBy>
  <cp:revision>1231</cp:revision>
  <dcterms:created xsi:type="dcterms:W3CDTF">2000-12-13T19:13:03Z</dcterms:created>
  <dcterms:modified xsi:type="dcterms:W3CDTF">2019-04-17T15:44:25Z</dcterms:modified>
</cp:coreProperties>
</file>