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7" r:id="rId12"/>
    <p:sldId id="293" r:id="rId13"/>
    <p:sldId id="294" r:id="rId14"/>
    <p:sldId id="295" r:id="rId15"/>
    <p:sldId id="296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8" autoAdjust="0"/>
    <p:restoredTop sz="93264" autoAdjust="0"/>
  </p:normalViewPr>
  <p:slideViewPr>
    <p:cSldViewPr snapToGrid="0">
      <p:cViewPr varScale="1">
        <p:scale>
          <a:sx n="72" d="100"/>
          <a:sy n="72" d="100"/>
        </p:scale>
        <p:origin x="7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84EE6-8EEC-42ED-8417-1A3BA645F786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B1C44-6DF2-46D3-BE8A-B2A871AE6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65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0.5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1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US" dirty="0" smtClean="0"/>
              <a:t>1.5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C7494-053F-4156-AA47-3C59EA71F29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66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0" dirty="0" smtClean="0"/>
              <a:t>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40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45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4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1.5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45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97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 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78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00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56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21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 (can skip if out of time)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5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5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0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4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9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7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8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7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4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09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5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4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2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0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20.png"/><Relationship Id="rId3" Type="http://schemas.microsoft.com/office/2007/relationships/media" Target="../media/media2.avi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avi"/><Relationship Id="rId11" Type="http://schemas.openxmlformats.org/officeDocument/2006/relationships/image" Target="../media/image18.png"/><Relationship Id="rId5" Type="http://schemas.microsoft.com/office/2007/relationships/media" Target="../media/media3.avi"/><Relationship Id="rId10" Type="http://schemas.openxmlformats.org/officeDocument/2006/relationships/image" Target="../media/image17.png"/><Relationship Id="rId4" Type="http://schemas.openxmlformats.org/officeDocument/2006/relationships/video" Target="../media/media2.avi"/><Relationship Id="rId9" Type="http://schemas.openxmlformats.org/officeDocument/2006/relationships/image" Target="../media/image16.png"/><Relationship Id="rId1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emf"/><Relationship Id="rId4" Type="http://schemas.openxmlformats.org/officeDocument/2006/relationships/image" Target="../media/image46.png"/><Relationship Id="rId9" Type="http://schemas.openxmlformats.org/officeDocument/2006/relationships/image" Target="../media/image5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99" y="630317"/>
            <a:ext cx="11007337" cy="2387600"/>
          </a:xfrm>
        </p:spPr>
        <p:txBody>
          <a:bodyPr>
            <a:normAutofit/>
          </a:bodyPr>
          <a:lstStyle/>
          <a:p>
            <a:r>
              <a:rPr lang="en-US" b="1" dirty="0"/>
              <a:t>Coupled hydrological-hydrodynamic large-scale simulation</a:t>
            </a:r>
            <a:endParaRPr lang="en-US" dirty="0"/>
          </a:p>
        </p:txBody>
      </p:sp>
      <p:pic>
        <p:nvPicPr>
          <p:cNvPr id="1026" name="Picture 2" descr="Ocean Sciences Meeting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3" y="5315513"/>
            <a:ext cx="2614129" cy="131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3C7269-0E76-4796-9411-2E9C193AAF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74"/>
          <a:stretch/>
        </p:blipFill>
        <p:spPr>
          <a:xfrm>
            <a:off x="4929807" y="5257800"/>
            <a:ext cx="4916557" cy="1365504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80291" y="3223346"/>
            <a:ext cx="10778837" cy="223534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Wei Huang, Y. Joseph Zhang, Fei Ye, </a:t>
            </a:r>
            <a:r>
              <a:rPr lang="en-US" dirty="0" err="1" smtClean="0"/>
              <a:t>Haocheng</a:t>
            </a:r>
            <a:r>
              <a:rPr lang="en-US" dirty="0" smtClean="0"/>
              <a:t> Yu, Karinna Nunez</a:t>
            </a:r>
          </a:p>
          <a:p>
            <a:r>
              <a:rPr lang="en-US" dirty="0" smtClean="0"/>
              <a:t>Virginia Institute of Marine Science</a:t>
            </a:r>
          </a:p>
          <a:p>
            <a:endParaRPr lang="en-US" dirty="0"/>
          </a:p>
          <a:p>
            <a:r>
              <a:rPr lang="en-US" dirty="0"/>
              <a:t>Saeed Moghimi, and Edward Payson Myers</a:t>
            </a:r>
          </a:p>
          <a:p>
            <a:r>
              <a:rPr lang="en-US" dirty="0"/>
              <a:t>NOAA National Ocean Service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15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0" y="-8078"/>
            <a:ext cx="12201427" cy="570490"/>
          </a:xfrm>
          <a:prstGeom prst="round2DiagRect">
            <a:avLst>
              <a:gd name="adj1" fmla="val 26228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 algn="ctr"/>
            <a:r>
              <a:rPr lang="en-US" sz="2400" b="1" dirty="0" smtClean="0"/>
              <a:t>Overview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1071220" y="1080953"/>
            <a:ext cx="10058986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SCHISM 3D modeling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Model setup for Hurricane </a:t>
            </a:r>
            <a:r>
              <a:rPr lang="en-US" sz="2800" dirty="0" smtClean="0"/>
              <a:t>Irene: coupling to NWM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Grid generation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Challenges and success: bathymetry</a:t>
            </a:r>
            <a:r>
              <a:rPr lang="en-US" sz="2800" dirty="0"/>
              <a:t>, </a:t>
            </a:r>
            <a:r>
              <a:rPr lang="en-US" sz="2800" dirty="0" smtClean="0"/>
              <a:t>bathymetry, bathymetry….</a:t>
            </a:r>
          </a:p>
          <a:p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Summary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1343" y="5569813"/>
            <a:ext cx="11878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*Publications: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Zhang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et al. (in press) Simulating compound flooding events in a hurricane, Ocean Dynamics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Ye et al.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(2020) Simulating storm surge and compound flooding events with a creek-to-ocean model: importance of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baroclinic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effects, Ocean Modelling, 145.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0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>
            <a:off x="6674941" y="3133026"/>
            <a:ext cx="897149" cy="542903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34539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WRF</a:t>
            </a:r>
          </a:p>
        </p:txBody>
      </p:sp>
      <p:sp>
        <p:nvSpPr>
          <p:cNvPr id="7" name="Quad Arrow Callout 6"/>
          <p:cNvSpPr/>
          <p:nvPr/>
        </p:nvSpPr>
        <p:spPr>
          <a:xfrm>
            <a:off x="6273228" y="3675929"/>
            <a:ext cx="1853482" cy="1369947"/>
          </a:xfrm>
          <a:prstGeom prst="quadArrowCallout">
            <a:avLst/>
          </a:prstGeom>
          <a:ln w="12700">
            <a:solidFill>
              <a:srgbClr val="34539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ESMF coupler</a:t>
            </a:r>
          </a:p>
        </p:txBody>
      </p:sp>
      <p:sp>
        <p:nvSpPr>
          <p:cNvPr id="8" name="Cloud 7"/>
          <p:cNvSpPr/>
          <p:nvPr/>
        </p:nvSpPr>
        <p:spPr>
          <a:xfrm>
            <a:off x="6512519" y="5046360"/>
            <a:ext cx="1221992" cy="494288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34539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/>
              <a:t>WWIII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98387" y="6254981"/>
            <a:ext cx="2073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ELCIRC-sub (street-level inundation)</a:t>
            </a:r>
            <a:endParaRPr lang="en-US" sz="16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27496" y="2023521"/>
            <a:ext cx="6254145" cy="4598952"/>
            <a:chOff x="27496" y="2023521"/>
            <a:chExt cx="5890045" cy="426424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96" y="2023521"/>
              <a:ext cx="5890045" cy="42642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" name="Rectangle 2"/>
            <p:cNvSpPr/>
            <p:nvPr/>
          </p:nvSpPr>
          <p:spPr>
            <a:xfrm>
              <a:off x="2661536" y="4202207"/>
              <a:ext cx="1264601" cy="168209"/>
            </a:xfrm>
            <a:prstGeom prst="rect">
              <a:avLst/>
            </a:prstGeom>
            <a:solidFill>
              <a:srgbClr val="BDD7EE"/>
            </a:solidFill>
            <a:ln>
              <a:solidFill>
                <a:srgbClr val="C8D8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603256"/>
            <a:ext cx="7750629" cy="123110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0203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Solves </a:t>
            </a:r>
            <a:r>
              <a:rPr lang="en-US" sz="1600" dirty="0" smtClean="0"/>
              <a:t>3D </a:t>
            </a:r>
            <a:r>
              <a:rPr lang="en-US" sz="1600" dirty="0" err="1" smtClean="0"/>
              <a:t>Navier</a:t>
            </a:r>
            <a:r>
              <a:rPr lang="en-US" sz="1600" dirty="0" smtClean="0"/>
              <a:t>-Stokes </a:t>
            </a:r>
            <a:r>
              <a:rPr lang="en-US" sz="1600" dirty="0"/>
              <a:t>equations in hydrostatic form with </a:t>
            </a:r>
            <a:r>
              <a:rPr lang="en-US" sz="1600" dirty="0" err="1"/>
              <a:t>Boussinesq</a:t>
            </a:r>
            <a:r>
              <a:rPr lang="en-US" sz="1600" dirty="0"/>
              <a:t> approximation</a:t>
            </a:r>
          </a:p>
          <a:p>
            <a:pPr marL="170203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err="1"/>
              <a:t>Galerkin</a:t>
            </a:r>
            <a:r>
              <a:rPr lang="en-US" sz="1600" dirty="0"/>
              <a:t> finite-element and finite-volume approach: generic unstructured grids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>
                <a:solidFill>
                  <a:srgbClr val="FF0000"/>
                </a:solidFill>
              </a:rPr>
              <a:t>Semi-implicit</a:t>
            </a:r>
            <a:r>
              <a:rPr lang="en-US" sz="1600" dirty="0"/>
              <a:t> time stepping: no mode splitting </a:t>
            </a:r>
            <a:r>
              <a:rPr lang="en-US" sz="1600" dirty="0">
                <a:sym typeface="Wingdings" pitchFamily="2" charset="2"/>
              </a:rPr>
              <a:t></a:t>
            </a:r>
            <a:r>
              <a:rPr lang="en-US" sz="1600" dirty="0"/>
              <a:t> large time step and no splitting errors</a:t>
            </a:r>
          </a:p>
          <a:p>
            <a:pPr marL="170203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Eulerian-</a:t>
            </a:r>
            <a:r>
              <a:rPr lang="en-US" sz="1600" dirty="0" err="1"/>
              <a:t>Lagrangian</a:t>
            </a:r>
            <a:r>
              <a:rPr lang="en-US" sz="1600" dirty="0"/>
              <a:t> method (ELM) for momentum advection </a:t>
            </a:r>
            <a:r>
              <a:rPr lang="en-US" sz="1600" dirty="0">
                <a:sym typeface="Wingdings" pitchFamily="2" charset="2"/>
              </a:rPr>
              <a:t> efficiency &amp; </a:t>
            </a:r>
            <a:r>
              <a:rPr lang="en-US" sz="1600" dirty="0" smtClean="0">
                <a:sym typeface="Wingdings" pitchFamily="2" charset="2"/>
              </a:rPr>
              <a:t>robustness</a:t>
            </a:r>
            <a:endParaRPr lang="en-US" sz="1600" dirty="0"/>
          </a:p>
        </p:txBody>
      </p:sp>
      <p:sp>
        <p:nvSpPr>
          <p:cNvPr id="13" name="Round Diagonal Corner Rectangle 5"/>
          <p:cNvSpPr/>
          <p:nvPr/>
        </p:nvSpPr>
        <p:spPr>
          <a:xfrm>
            <a:off x="0" y="-8078"/>
            <a:ext cx="12201427" cy="570490"/>
          </a:xfrm>
          <a:prstGeom prst="round2DiagRect">
            <a:avLst>
              <a:gd name="adj1" fmla="val 46628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solidFill>
                  <a:schemeClr val="bg1"/>
                </a:solidFill>
              </a:rPr>
              <a:t>SCHISM: </a:t>
            </a:r>
            <a:r>
              <a:rPr lang="en-US" sz="2400" b="1" u="sng" dirty="0">
                <a:solidFill>
                  <a:schemeClr val="bg1"/>
                </a:solidFill>
              </a:rPr>
              <a:t>S</a:t>
            </a:r>
            <a:r>
              <a:rPr lang="en-US" sz="2400" b="1" dirty="0">
                <a:solidFill>
                  <a:schemeClr val="bg1"/>
                </a:solidFill>
              </a:rPr>
              <a:t>emi-implicit </a:t>
            </a:r>
            <a:r>
              <a:rPr lang="en-US" sz="2400" b="1" u="sng" dirty="0">
                <a:solidFill>
                  <a:schemeClr val="bg1"/>
                </a:solidFill>
              </a:rPr>
              <a:t>C</a:t>
            </a:r>
            <a:r>
              <a:rPr lang="en-US" sz="2400" b="1" dirty="0">
                <a:solidFill>
                  <a:schemeClr val="bg1"/>
                </a:solidFill>
              </a:rPr>
              <a:t>ross-scale </a:t>
            </a:r>
            <a:r>
              <a:rPr lang="en-US" sz="2400" b="1" u="sng" dirty="0" err="1">
                <a:solidFill>
                  <a:schemeClr val="bg1"/>
                </a:solidFill>
              </a:rPr>
              <a:t>H</a:t>
            </a:r>
            <a:r>
              <a:rPr lang="en-US" sz="2400" b="1" dirty="0" err="1">
                <a:solidFill>
                  <a:schemeClr val="bg1"/>
                </a:solidFill>
              </a:rPr>
              <a:t>ydroscience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u="sng" dirty="0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ntegrated </a:t>
            </a:r>
            <a:r>
              <a:rPr lang="en-US" sz="2400" b="1" u="sng" dirty="0">
                <a:solidFill>
                  <a:schemeClr val="bg1"/>
                </a:solidFill>
              </a:rPr>
              <a:t>S</a:t>
            </a:r>
            <a:r>
              <a:rPr lang="en-US" sz="2400" b="1" dirty="0">
                <a:solidFill>
                  <a:schemeClr val="bg1"/>
                </a:solidFill>
              </a:rPr>
              <a:t>ystem </a:t>
            </a:r>
            <a:r>
              <a:rPr lang="en-US" sz="2400" b="1" u="sng" dirty="0">
                <a:solidFill>
                  <a:schemeClr val="bg1"/>
                </a:solidFill>
              </a:rPr>
              <a:t>M</a:t>
            </a:r>
            <a:r>
              <a:rPr lang="en-US" sz="2400" b="1" dirty="0">
                <a:solidFill>
                  <a:schemeClr val="bg1"/>
                </a:solidFill>
              </a:rPr>
              <a:t>odel</a:t>
            </a: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7825011" y="632499"/>
            <a:ext cx="4249783" cy="202106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Mixed grids (tri-quads)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smtClean="0"/>
              <a:t>Flexible LSC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  <a:r>
              <a:rPr lang="en-US" sz="1600" dirty="0"/>
              <a:t>vertical grid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smtClean="0"/>
              <a:t>Higher-order, monotone transport: TVD</a:t>
            </a:r>
            <a:r>
              <a:rPr lang="en-US" sz="1600" baseline="30000" dirty="0" smtClean="0"/>
              <a:t>2</a:t>
            </a:r>
            <a:r>
              <a:rPr lang="en-US" sz="1600" dirty="0"/>
              <a:t>;</a:t>
            </a:r>
            <a:r>
              <a:rPr lang="en-US" sz="1600" dirty="0" smtClean="0"/>
              <a:t> </a:t>
            </a:r>
            <a:r>
              <a:rPr lang="en-US" sz="1600" dirty="0"/>
              <a:t>WENO3; </a:t>
            </a:r>
            <a:endParaRPr lang="en-US" sz="1600" i="1" dirty="0"/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Higher-order </a:t>
            </a:r>
            <a:r>
              <a:rPr lang="en-US" sz="1600" dirty="0" smtClean="0"/>
              <a:t>momentum advection (ELM </a:t>
            </a:r>
            <a:r>
              <a:rPr lang="en-US" sz="1600" dirty="0"/>
              <a:t>with </a:t>
            </a:r>
            <a:r>
              <a:rPr lang="en-US" sz="1600" dirty="0" smtClean="0"/>
              <a:t>ELAD)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smtClean="0"/>
              <a:t>ESMF ready</a:t>
            </a:r>
            <a:endParaRPr lang="en-US" sz="16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8121391" y="3001824"/>
            <a:ext cx="4080036" cy="3772341"/>
            <a:chOff x="8121391" y="3001824"/>
            <a:chExt cx="4080036" cy="3772341"/>
          </a:xfrm>
        </p:grpSpPr>
        <p:sp>
          <p:nvSpPr>
            <p:cNvPr id="15" name="TextBox 14"/>
            <p:cNvSpPr txBox="1"/>
            <p:nvPr/>
          </p:nvSpPr>
          <p:spPr>
            <a:xfrm>
              <a:off x="8271692" y="4019010"/>
              <a:ext cx="3674750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80990" indent="-380990">
                <a:buBlip>
                  <a:blip r:embed="rId5"/>
                </a:buBlip>
              </a:pPr>
              <a:r>
                <a:rPr lang="en-US" sz="2000" dirty="0" smtClean="0"/>
                <a:t>Unsmoothed bathymetry</a:t>
              </a:r>
              <a:endParaRPr lang="en-US" sz="2000" dirty="0"/>
            </a:p>
            <a:p>
              <a:pPr marL="380990" indent="-380990">
                <a:buBlip>
                  <a:blip r:embed="rId5"/>
                </a:buBlip>
              </a:pPr>
              <a:r>
                <a:rPr lang="en-US" sz="2000" dirty="0" smtClean="0"/>
                <a:t>Polymorphism</a:t>
              </a:r>
              <a:endParaRPr lang="en-US" sz="2000" dirty="0"/>
            </a:p>
            <a:p>
              <a:pPr marL="380990" indent="-380990">
                <a:buBlip>
                  <a:blip r:embed="rId5"/>
                </a:buBlip>
              </a:pPr>
              <a:r>
                <a:rPr lang="en-US" sz="2000" dirty="0"/>
                <a:t>Resolution on </a:t>
              </a:r>
              <a:r>
                <a:rPr lang="en-US" sz="2000" dirty="0" smtClean="0"/>
                <a:t>demand (skew elements)</a:t>
              </a:r>
              <a:endParaRPr lang="en-US" sz="2000" dirty="0"/>
            </a:p>
            <a:p>
              <a:pPr marL="380990" indent="-380990">
                <a:buBlip>
                  <a:blip r:embed="rId5"/>
                </a:buBlip>
              </a:pPr>
              <a:r>
                <a:rPr lang="en-US" sz="2000" dirty="0" smtClean="0"/>
                <a:t>Robust seamless creek-to-ocean, Summit-to-Sea capability</a:t>
              </a:r>
              <a:endParaRPr lang="en-US" sz="2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21391" y="3001824"/>
              <a:ext cx="40800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SCHISM offers the capability of multi-scale physics/biology and</a:t>
              </a:r>
              <a:endParaRPr lang="en-US" dirty="0"/>
            </a:p>
            <a:p>
              <a:r>
                <a:rPr lang="en-US" dirty="0" smtClean="0"/>
                <a:t>the </a:t>
              </a:r>
              <a:r>
                <a:rPr lang="en-US" dirty="0"/>
                <a:t>following technological advantages: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271692" y="6250945"/>
              <a:ext cx="39141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… the goal is to minimize grid nesting as much as possible</a:t>
              </a:r>
              <a:endParaRPr lang="en-US" sz="1400" b="1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668227" y="3451937"/>
            <a:ext cx="507328" cy="1348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 bwMode="auto">
          <a:xfrm rot="2742469">
            <a:off x="6115032" y="6015020"/>
            <a:ext cx="473557" cy="225349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7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 Diagonal Corner Rectangle 5"/>
          <p:cNvSpPr/>
          <p:nvPr/>
        </p:nvSpPr>
        <p:spPr>
          <a:xfrm>
            <a:off x="-9427" y="-26453"/>
            <a:ext cx="12201427" cy="57049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Polymorphism</a:t>
            </a: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1"/>
          <a:stretch/>
        </p:blipFill>
        <p:spPr bwMode="auto">
          <a:xfrm>
            <a:off x="2865339" y="1610033"/>
            <a:ext cx="5895974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Connector 20"/>
          <p:cNvCxnSpPr/>
          <p:nvPr/>
        </p:nvCxnSpPr>
        <p:spPr>
          <a:xfrm flipH="1" flipV="1">
            <a:off x="5629190" y="1752600"/>
            <a:ext cx="76200" cy="5105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97" y="659059"/>
            <a:ext cx="5487415" cy="164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22" y="519443"/>
            <a:ext cx="3048771" cy="16871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6" name="Oval 25"/>
          <p:cNvSpPr/>
          <p:nvPr/>
        </p:nvSpPr>
        <p:spPr>
          <a:xfrm>
            <a:off x="5070390" y="1465807"/>
            <a:ext cx="1092200" cy="848950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484392" y="2621524"/>
            <a:ext cx="457200" cy="3048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5649164" y="659059"/>
            <a:ext cx="977689" cy="10935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715599" y="2307596"/>
            <a:ext cx="911254" cy="4550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6" idx="0"/>
          </p:cNvCxnSpPr>
          <p:nvPr/>
        </p:nvCxnSpPr>
        <p:spPr>
          <a:xfrm flipH="1" flipV="1">
            <a:off x="4542893" y="539874"/>
            <a:ext cx="1073597" cy="9259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6" idx="3"/>
          </p:cNvCxnSpPr>
          <p:nvPr/>
        </p:nvCxnSpPr>
        <p:spPr>
          <a:xfrm flipH="1">
            <a:off x="4550645" y="2190431"/>
            <a:ext cx="679694" cy="13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243927" y="2350780"/>
            <a:ext cx="292615" cy="270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3255853" y="2926324"/>
            <a:ext cx="228539" cy="7857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1" y="2342351"/>
            <a:ext cx="2869123" cy="137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072975" y="1672146"/>
            <a:ext cx="5098556" cy="5107043"/>
            <a:chOff x="7072975" y="1672146"/>
            <a:chExt cx="5098556" cy="5107043"/>
          </a:xfrm>
        </p:grpSpPr>
        <p:grpSp>
          <p:nvGrpSpPr>
            <p:cNvPr id="9" name="Group 8"/>
            <p:cNvGrpSpPr/>
            <p:nvPr/>
          </p:nvGrpSpPr>
          <p:grpSpPr>
            <a:xfrm>
              <a:off x="8584948" y="3161773"/>
              <a:ext cx="3586583" cy="3617416"/>
              <a:chOff x="630184" y="586819"/>
              <a:chExt cx="4471019" cy="4473382"/>
            </a:xfrm>
          </p:grpSpPr>
          <p:sp>
            <p:nvSpPr>
              <p:cNvPr id="38" name="Freeform 37"/>
              <p:cNvSpPr/>
              <p:nvPr/>
            </p:nvSpPr>
            <p:spPr>
              <a:xfrm>
                <a:off x="988500" y="2787345"/>
                <a:ext cx="4089633" cy="2246012"/>
              </a:xfrm>
              <a:custGeom>
                <a:avLst/>
                <a:gdLst>
                  <a:gd name="connsiteX0" fmla="*/ 0 w 2726422"/>
                  <a:gd name="connsiteY0" fmla="*/ 2105636 h 2105636"/>
                  <a:gd name="connsiteX1" fmla="*/ 2726422 w 2726422"/>
                  <a:gd name="connsiteY1" fmla="*/ 813732 h 2105636"/>
                  <a:gd name="connsiteX2" fmla="*/ 1669409 w 2726422"/>
                  <a:gd name="connsiteY2" fmla="*/ 0 h 2105636"/>
                  <a:gd name="connsiteX3" fmla="*/ 0 w 2726422"/>
                  <a:gd name="connsiteY3" fmla="*/ 2105636 h 210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26422" h="2105636">
                    <a:moveTo>
                      <a:pt x="0" y="2105636"/>
                    </a:moveTo>
                    <a:lnTo>
                      <a:pt x="2726422" y="813732"/>
                    </a:lnTo>
                    <a:lnTo>
                      <a:pt x="1669409" y="0"/>
                    </a:lnTo>
                    <a:lnTo>
                      <a:pt x="0" y="2105636"/>
                    </a:lnTo>
                    <a:close/>
                  </a:path>
                </a:pathLst>
              </a:cu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Isosceles Triangle 38"/>
              <p:cNvSpPr/>
              <p:nvPr/>
            </p:nvSpPr>
            <p:spPr>
              <a:xfrm>
                <a:off x="936069" y="586819"/>
                <a:ext cx="4114800" cy="894080"/>
              </a:xfrm>
              <a:prstGeom prst="triangle">
                <a:avLst>
                  <a:gd name="adj" fmla="val 6162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Isosceles Triangle 39"/>
              <p:cNvSpPr/>
              <p:nvPr/>
            </p:nvSpPr>
            <p:spPr>
              <a:xfrm>
                <a:off x="961236" y="2781379"/>
                <a:ext cx="4114800" cy="894080"/>
              </a:xfrm>
              <a:prstGeom prst="triangle">
                <a:avLst>
                  <a:gd name="adj" fmla="val 6162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1" name="Straight Connector 40"/>
              <p:cNvCxnSpPr>
                <a:stCxn id="39" idx="2"/>
                <a:endCxn id="40" idx="2"/>
              </p:cNvCxnSpPr>
              <p:nvPr/>
            </p:nvCxnSpPr>
            <p:spPr>
              <a:xfrm>
                <a:off x="936069" y="1480899"/>
                <a:ext cx="25167" cy="21945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5038169" y="1480899"/>
                <a:ext cx="37634" cy="219240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50669" y="586819"/>
                <a:ext cx="25167" cy="219456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Freeform 43"/>
              <p:cNvSpPr/>
              <p:nvPr/>
            </p:nvSpPr>
            <p:spPr>
              <a:xfrm>
                <a:off x="965430" y="3664274"/>
                <a:ext cx="4135773" cy="1395927"/>
              </a:xfrm>
              <a:custGeom>
                <a:avLst/>
                <a:gdLst>
                  <a:gd name="connsiteX0" fmla="*/ 0 w 2726422"/>
                  <a:gd name="connsiteY0" fmla="*/ 8389 h 1308682"/>
                  <a:gd name="connsiteX1" fmla="*/ 8389 w 2726422"/>
                  <a:gd name="connsiteY1" fmla="*/ 1308682 h 1308682"/>
                  <a:gd name="connsiteX2" fmla="*/ 2726422 w 2726422"/>
                  <a:gd name="connsiteY2" fmla="*/ 0 h 1308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26422" h="1308682">
                    <a:moveTo>
                      <a:pt x="0" y="8389"/>
                    </a:moveTo>
                    <a:cubicBezTo>
                      <a:pt x="2796" y="441820"/>
                      <a:pt x="5593" y="875251"/>
                      <a:pt x="8389" y="1308682"/>
                    </a:cubicBezTo>
                    <a:lnTo>
                      <a:pt x="2726422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" name="Straight Connector 44"/>
              <p:cNvCxnSpPr>
                <a:endCxn id="40" idx="4"/>
              </p:cNvCxnSpPr>
              <p:nvPr/>
            </p:nvCxnSpPr>
            <p:spPr>
              <a:xfrm flipV="1">
                <a:off x="965430" y="3675459"/>
                <a:ext cx="4110606" cy="68677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endCxn id="40" idx="0"/>
              </p:cNvCxnSpPr>
              <p:nvPr/>
            </p:nvCxnSpPr>
            <p:spPr>
              <a:xfrm flipV="1">
                <a:off x="936069" y="2781379"/>
                <a:ext cx="2560748" cy="158085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44" idx="1"/>
                <a:endCxn id="40" idx="0"/>
              </p:cNvCxnSpPr>
              <p:nvPr/>
            </p:nvCxnSpPr>
            <p:spPr>
              <a:xfrm flipV="1">
                <a:off x="978156" y="2781379"/>
                <a:ext cx="2518661" cy="227882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Oval 47"/>
              <p:cNvSpPr/>
              <p:nvPr/>
            </p:nvSpPr>
            <p:spPr>
              <a:xfrm>
                <a:off x="1189836" y="3747790"/>
                <a:ext cx="457200" cy="32512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207224" y="4387591"/>
                <a:ext cx="457200" cy="32512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2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501003" y="2433284"/>
                <a:ext cx="311304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P</a:t>
                </a:r>
                <a:endParaRPr lang="en-US" i="1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729231" y="3631974"/>
                <a:ext cx="346571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Q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30184" y="3433937"/>
                <a:ext cx="317717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R</a:t>
                </a:r>
              </a:p>
            </p:txBody>
          </p:sp>
          <p:cxnSp>
            <p:nvCxnSpPr>
              <p:cNvPr id="53" name="Straight Connector 52"/>
              <p:cNvCxnSpPr>
                <a:stCxn id="39" idx="5"/>
                <a:endCxn id="40" idx="5"/>
              </p:cNvCxnSpPr>
              <p:nvPr/>
            </p:nvCxnSpPr>
            <p:spPr>
              <a:xfrm>
                <a:off x="4261260" y="1033859"/>
                <a:ext cx="25167" cy="219456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4286427" y="749379"/>
                <a:ext cx="325730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A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214844" y="2956385"/>
                <a:ext cx="317717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B</a:t>
                </a:r>
              </a:p>
            </p:txBody>
          </p:sp>
        </p:grpSp>
        <p:sp>
          <p:nvSpPr>
            <p:cNvPr id="60" name="Oval 59"/>
            <p:cNvSpPr/>
            <p:nvPr/>
          </p:nvSpPr>
          <p:spPr>
            <a:xfrm rot="20273508">
              <a:off x="7072975" y="1672146"/>
              <a:ext cx="803564" cy="137682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7533807" y="1833922"/>
              <a:ext cx="1880293" cy="17704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9985365" y="6454603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Zhang et al. (2015)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2895" y="3849958"/>
            <a:ext cx="2822453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>
                <a:solidFill>
                  <a:srgbClr val="FF0000"/>
                </a:solidFill>
              </a:rPr>
              <a:t>A single grid mimics 1D/2DV/2DH/3D cells</a:t>
            </a:r>
          </a:p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/>
              <a:t>Efficiency and flexibility</a:t>
            </a:r>
          </a:p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/>
              <a:t>Shaved cells for bottom controlled processes</a:t>
            </a:r>
          </a:p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>
                <a:solidFill>
                  <a:srgbClr val="FF0000"/>
                </a:solidFill>
              </a:rPr>
              <a:t>As a result, the underlying bathymetry can be accurately represented, including steep slopes</a:t>
            </a:r>
          </a:p>
        </p:txBody>
      </p:sp>
    </p:spTree>
    <p:extLst>
      <p:ext uri="{BB962C8B-B14F-4D97-AF65-F5344CB8AC3E}">
        <p14:creationId xmlns:p14="http://schemas.microsoft.com/office/powerpoint/2010/main" val="33065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664A23-40FC-4A6E-8F14-E9DF7F01B6E0}"/>
              </a:ext>
            </a:extLst>
          </p:cNvPr>
          <p:cNvSpPr/>
          <p:nvPr/>
        </p:nvSpPr>
        <p:spPr>
          <a:xfrm>
            <a:off x="5009322" y="755602"/>
            <a:ext cx="7081078" cy="43396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Un-smoothed</a:t>
            </a:r>
            <a:r>
              <a:rPr lang="en-US" sz="1600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1600" i="1" dirty="0">
                <a:latin typeface="Gill Sans MT" panose="020B0502020104020203" pitchFamily="34" charset="0"/>
              </a:rPr>
              <a:t>bathymetry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USGS high-resolution DEM (NAVD88) (flat datum)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Explicitly </a:t>
            </a:r>
            <a:r>
              <a:rPr lang="en-US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representing NWM segments </a:t>
            </a:r>
            <a:r>
              <a:rPr lang="en-US" sz="1600" i="1" dirty="0">
                <a:latin typeface="Gill Sans MT" panose="020B0502020104020203" pitchFamily="34" charset="0"/>
              </a:rPr>
              <a:t>in the horizontal </a:t>
            </a:r>
            <a:r>
              <a:rPr lang="en-US" sz="1600" i="1" dirty="0" smtClean="0">
                <a:latin typeface="Gill Sans MT" panose="020B0502020104020203" pitchFamily="34" charset="0"/>
              </a:rPr>
              <a:t>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i="1" dirty="0" smtClean="0">
                <a:latin typeface="Gill Sans MT" panose="020B0502020104020203" pitchFamily="34" charset="0"/>
              </a:rPr>
              <a:t>Grid </a:t>
            </a:r>
            <a:r>
              <a:rPr lang="en-US" altLang="zh-CN" sz="1600" i="1" dirty="0">
                <a:latin typeface="Gill Sans MT" panose="020B0502020104020203" pitchFamily="34" charset="0"/>
              </a:rPr>
              <a:t>resolution: </a:t>
            </a:r>
            <a:r>
              <a:rPr lang="en-US" altLang="zh-CN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2~7 km in the ocean</a:t>
            </a:r>
            <a:r>
              <a:rPr lang="en-US" altLang="zh-CN" sz="1600" i="1" dirty="0">
                <a:latin typeface="Gill Sans MT" panose="020B0502020104020203" pitchFamily="34" charset="0"/>
              </a:rPr>
              <a:t>; </a:t>
            </a:r>
            <a:r>
              <a:rPr lang="en-US" altLang="zh-CN" sz="1600" i="1" dirty="0">
                <a:latin typeface="Gill Sans MT" panose="020B0502020104020203" pitchFamily="34" charset="0"/>
              </a:rPr>
              <a:t>5</a:t>
            </a:r>
            <a:r>
              <a:rPr lang="en-US" altLang="zh-CN" sz="1600" i="1" dirty="0" smtClean="0">
                <a:latin typeface="Gill Sans MT" panose="020B0502020104020203" pitchFamily="34" charset="0"/>
              </a:rPr>
              <a:t>0-200 </a:t>
            </a:r>
            <a:r>
              <a:rPr lang="en-US" altLang="zh-CN" sz="1600" i="1" dirty="0">
                <a:latin typeface="Gill Sans MT" panose="020B0502020104020203" pitchFamily="34" charset="0"/>
              </a:rPr>
              <a:t>m in the main </a:t>
            </a:r>
            <a:r>
              <a:rPr lang="en-US" altLang="zh-CN" sz="1600" i="1" dirty="0" smtClean="0">
                <a:latin typeface="Gill Sans MT" panose="020B0502020104020203" pitchFamily="34" charset="0"/>
              </a:rPr>
              <a:t>channels; </a:t>
            </a:r>
            <a:r>
              <a:rPr lang="en-US" altLang="zh-CN" sz="1600" i="1" dirty="0">
                <a:latin typeface="Gill Sans MT" panose="020B0502020104020203" pitchFamily="34" charset="0"/>
              </a:rPr>
              <a:t>down to </a:t>
            </a:r>
            <a:r>
              <a:rPr lang="en-US" altLang="zh-CN" sz="1600" i="1" dirty="0">
                <a:solidFill>
                  <a:srgbClr val="FF0000"/>
                </a:solidFill>
                <a:latin typeface="Gill Sans MT" panose="020B0502020104020203" pitchFamily="34" charset="0"/>
              </a:rPr>
              <a:t>&lt;</a:t>
            </a:r>
            <a:r>
              <a:rPr lang="en-US" altLang="zh-CN" sz="2000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20m </a:t>
            </a:r>
            <a:r>
              <a:rPr lang="en-US" altLang="zh-CN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in small streams</a:t>
            </a:r>
            <a:endParaRPr lang="en-US" sz="2000" i="1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Terrain following vertical grid with varying number of layers (LSC</a:t>
            </a:r>
            <a:r>
              <a:rPr lang="en-US" sz="1600" i="1" baseline="30000" dirty="0">
                <a:latin typeface="Gill Sans MT" panose="020B0502020104020203" pitchFamily="34" charset="0"/>
              </a:rPr>
              <a:t>2</a:t>
            </a:r>
            <a:r>
              <a:rPr lang="en-US" sz="1600" i="1" dirty="0" smtClean="0">
                <a:latin typeface="Gill Sans MT" panose="020B0502020104020203" pitchFamily="34" charset="0"/>
              </a:rPr>
              <a:t>): 19 on average</a:t>
            </a:r>
            <a:endParaRPr lang="en-US" sz="1600" i="1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3</a:t>
            </a:r>
            <a:r>
              <a:rPr lang="en-US" sz="1600" i="1" baseline="30000" dirty="0">
                <a:latin typeface="Gill Sans MT" panose="020B0502020104020203" pitchFamily="34" charset="0"/>
              </a:rPr>
              <a:t>rd</a:t>
            </a:r>
            <a:r>
              <a:rPr lang="en-US" sz="1600" i="1" dirty="0">
                <a:latin typeface="Gill Sans MT" panose="020B0502020104020203" pitchFamily="34" charset="0"/>
              </a:rPr>
              <a:t> order transport scheme based on WENO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Ocean boundary forced by HYCOM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Hot start from HYCOM (with approximated salinity/temperature field inside the </a:t>
            </a:r>
            <a:r>
              <a:rPr lang="en-US" sz="1600" i="1" dirty="0" smtClean="0">
                <a:latin typeface="Gill Sans MT" panose="020B0502020104020203" pitchFamily="34" charset="0"/>
              </a:rPr>
              <a:t>estuaries)</a:t>
            </a:r>
            <a:endParaRPr lang="en-US" sz="1600" i="1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Atmospheric forcing from ECWMF (ERA)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F</a:t>
            </a:r>
            <a:r>
              <a:rPr lang="en-US" sz="1600" i="1" dirty="0" smtClean="0">
                <a:latin typeface="Gill Sans MT" panose="020B0502020104020203" pitchFamily="34" charset="0"/>
              </a:rPr>
              <a:t>reshwater </a:t>
            </a:r>
            <a:r>
              <a:rPr lang="en-US" sz="1600" i="1" dirty="0">
                <a:latin typeface="Gill Sans MT" panose="020B0502020104020203" pitchFamily="34" charset="0"/>
              </a:rPr>
              <a:t>inflow inside Delaware Bay from NWM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Simulation period: 2011-7-27 ~ 2011-9-10 (50 days)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FF0000"/>
                </a:solidFill>
                <a:latin typeface="Gill Sans MT" panose="020B0502020104020203" pitchFamily="34" charset="0"/>
              </a:rPr>
              <a:t>Time step: </a:t>
            </a:r>
            <a:r>
              <a:rPr lang="en-US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150 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 dirty="0">
              <a:latin typeface="Gill Sans MT" panose="020B05020201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F3A4D7-0E49-4307-94C2-12E8E6814AE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7494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 algn="ct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0"/>
              </a:rPr>
              <a:t>Model </a:t>
            </a:r>
            <a:r>
              <a:rPr lang="en-US" sz="28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setup: seamless creek-to-ocean</a:t>
            </a:r>
            <a:endParaRPr lang="en-US" sz="28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1600" y="5637072"/>
            <a:ext cx="11988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 dirty="0" smtClean="0">
                <a:latin typeface="Gill Sans MT" panose="020B0502020104020203" pitchFamily="34" charset="0"/>
              </a:rPr>
              <a:t>Delaware Bay </a:t>
            </a:r>
            <a:r>
              <a:rPr lang="en-US" i="1" dirty="0">
                <a:latin typeface="Gill Sans MT" panose="020B0502020104020203" pitchFamily="34" charset="0"/>
              </a:rPr>
              <a:t>(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3D </a:t>
            </a:r>
            <a:r>
              <a:rPr lang="en-US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baroclinic</a:t>
            </a:r>
            <a:r>
              <a:rPr lang="en-US" i="1" dirty="0">
                <a:latin typeface="Gill Sans MT" panose="020B0502020104020203" pitchFamily="34" charset="0"/>
              </a:rPr>
              <a:t>): 759K nodes and 1,478K </a:t>
            </a:r>
            <a:r>
              <a:rPr lang="en-US" i="1" dirty="0" smtClean="0">
                <a:latin typeface="Gill Sans MT" panose="020B0502020104020203" pitchFamily="34" charset="0"/>
              </a:rPr>
              <a:t>elements. </a:t>
            </a:r>
            <a:r>
              <a:rPr lang="en-US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80x 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Real Time </a:t>
            </a:r>
            <a:r>
              <a:rPr lang="en-US" i="1" dirty="0">
                <a:latin typeface="Gill Sans MT" panose="020B0502020104020203" pitchFamily="34" charset="0"/>
              </a:rPr>
              <a:t>on 1440 cores of Pleiades (NASA)</a:t>
            </a:r>
          </a:p>
          <a:p>
            <a:pPr marL="342900" indent="-342900">
              <a:buFont typeface="+mj-lt"/>
              <a:buAutoNum type="arabicPeriod"/>
            </a:pPr>
            <a:r>
              <a:rPr lang="en-US" i="1" dirty="0" smtClean="0">
                <a:latin typeface="Gill Sans MT" panose="020B0502020104020203" pitchFamily="34" charset="0"/>
              </a:rPr>
              <a:t>East coast + Gulf of Mexico: </a:t>
            </a:r>
            <a:r>
              <a:rPr lang="en-US" i="1" dirty="0" smtClean="0">
                <a:latin typeface="Gill Sans MT" panose="020B0502020104020203" pitchFamily="34" charset="0"/>
              </a:rPr>
              <a:t>2.2 </a:t>
            </a:r>
            <a:r>
              <a:rPr lang="en-US" i="1" dirty="0" smtClean="0">
                <a:latin typeface="Gill Sans MT" panose="020B0502020104020203" pitchFamily="34" charset="0"/>
              </a:rPr>
              <a:t>mil nodes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Gill Sans MT" panose="020B0502020104020203" pitchFamily="34" charset="0"/>
              </a:rPr>
              <a:t>The </a:t>
            </a:r>
            <a:r>
              <a:rPr lang="en-US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2D 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model </a:t>
            </a:r>
            <a:r>
              <a:rPr lang="en-US" i="1" dirty="0">
                <a:latin typeface="Gill Sans MT" panose="020B0502020104020203" pitchFamily="34" charset="0"/>
              </a:rPr>
              <a:t>runs approximately </a:t>
            </a:r>
            <a:r>
              <a:rPr lang="en-US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300 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times faster </a:t>
            </a:r>
            <a:r>
              <a:rPr lang="en-US" i="1" dirty="0">
                <a:latin typeface="Gill Sans MT" panose="020B0502020104020203" pitchFamily="34" charset="0"/>
              </a:rPr>
              <a:t>than </a:t>
            </a:r>
            <a:r>
              <a:rPr lang="en-US" i="1" dirty="0" smtClean="0">
                <a:latin typeface="Gill Sans MT" panose="020B0502020104020203" pitchFamily="34" charset="0"/>
              </a:rPr>
              <a:t>real time and </a:t>
            </a:r>
            <a:r>
              <a:rPr lang="en-US" i="1" dirty="0">
                <a:latin typeface="Gill Sans MT" panose="020B0502020104020203" pitchFamily="34" charset="0"/>
              </a:rPr>
              <a:t>can be efficiently conducted using as few as </a:t>
            </a:r>
            <a:r>
              <a:rPr lang="en-US" i="1" dirty="0" smtClean="0">
                <a:latin typeface="Gill Sans MT" panose="020B0502020104020203" pitchFamily="34" charset="0"/>
              </a:rPr>
              <a:t>500 </a:t>
            </a:r>
            <a:r>
              <a:rPr lang="en-US" i="1" dirty="0" smtClean="0">
                <a:latin typeface="Gill Sans MT" panose="020B0502020104020203" pitchFamily="34" charset="0"/>
              </a:rPr>
              <a:t>cores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Gill Sans MT" panose="020B0502020104020203" pitchFamily="34" charset="0"/>
              </a:rPr>
              <a:t>Working on 3D model</a:t>
            </a:r>
            <a:endParaRPr lang="en-US" i="1" dirty="0">
              <a:latin typeface="Gill Sans MT" panose="020B0502020104020203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22919" y="5267740"/>
            <a:ext cx="1869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latin typeface="Gill Sans MT" panose="020B0502020104020203" pitchFamily="34" charset="0"/>
              </a:rPr>
              <a:t>Two major setups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2" y="702372"/>
            <a:ext cx="5009323" cy="4392880"/>
            <a:chOff x="318052" y="674942"/>
            <a:chExt cx="4015409" cy="3739702"/>
          </a:xfrm>
        </p:grpSpPr>
        <p:pic>
          <p:nvPicPr>
            <p:cNvPr id="1026" name="Picture 2" descr="C:\Users\whuang\AppData\Local\Temp\msohtmlclip1\02\clip_image001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7" r="22244"/>
            <a:stretch/>
          </p:blipFill>
          <p:spPr bwMode="auto">
            <a:xfrm>
              <a:off x="318052" y="674942"/>
              <a:ext cx="4015409" cy="3739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whuang\AppData\Local\Temp\msohtmlclip1\02\clip_image0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784" t="10702" b="50672"/>
            <a:stretch/>
          </p:blipFill>
          <p:spPr bwMode="auto">
            <a:xfrm>
              <a:off x="923636" y="924661"/>
              <a:ext cx="759390" cy="1106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01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509" y="655825"/>
            <a:ext cx="1130264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The </a:t>
            </a:r>
            <a:r>
              <a:rPr lang="en-US" dirty="0">
                <a:solidFill>
                  <a:srgbClr val="C00000"/>
                </a:solidFill>
                <a:latin typeface="Gill Sans MT" panose="020B0502020104020203" pitchFamily="34" charset="0"/>
              </a:rPr>
              <a:t>intersection points </a:t>
            </a:r>
            <a:r>
              <a:rPr lang="en-US" dirty="0">
                <a:latin typeface="Gill Sans MT" panose="020B0502020104020203" pitchFamily="34" charset="0"/>
              </a:rPr>
              <a:t>between NWM Segments and the SCHISM land boundary are determined.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NWM </a:t>
            </a:r>
            <a:r>
              <a:rPr lang="en-US" dirty="0">
                <a:solidFill>
                  <a:srgbClr val="C00000"/>
                </a:solidFill>
                <a:latin typeface="Gill Sans MT" panose="020B0502020104020203" pitchFamily="34" charset="0"/>
              </a:rPr>
              <a:t>flows are directly </a:t>
            </a:r>
            <a:r>
              <a:rPr lang="en-US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injected at</a:t>
            </a:r>
            <a:r>
              <a:rPr lang="en-US" dirty="0" smtClean="0">
                <a:latin typeface="Gill Sans MT" panose="020B0502020104020203" pitchFamily="34" charset="0"/>
              </a:rPr>
              <a:t> </a:t>
            </a:r>
            <a:r>
              <a:rPr lang="en-US" dirty="0">
                <a:latin typeface="Gill Sans MT" panose="020B0502020104020203" pitchFamily="34" charset="0"/>
              </a:rPr>
              <a:t>the </a:t>
            </a:r>
            <a:r>
              <a:rPr lang="en-US" dirty="0" smtClean="0">
                <a:latin typeface="Gill Sans MT" panose="020B0502020104020203" pitchFamily="34" charset="0"/>
              </a:rPr>
              <a:t>intersection points</a:t>
            </a: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Gill Sans MT" panose="020B0502020104020203" pitchFamily="34" charset="0"/>
              </a:rPr>
              <a:t>One-way coupling</a:t>
            </a:r>
            <a:r>
              <a:rPr lang="en-US" dirty="0">
                <a:latin typeface="Gill Sans MT" panose="020B0502020104020203" pitchFamily="34" charset="0"/>
              </a:rPr>
              <a:t> at the moment, from NWM to SCHISM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424732"/>
          </a:xfrm>
          <a:prstGeom prst="rect">
            <a:avLst/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914400" algn="ctr">
              <a:lnSpc>
                <a:spcPct val="90000"/>
              </a:lnSpc>
              <a:spcBef>
                <a:spcPct val="0"/>
              </a:spcBef>
              <a:defRPr sz="2400" b="1">
                <a:solidFill>
                  <a:schemeClr val="lt1"/>
                </a:solidFill>
                <a:latin typeface="Cambria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Coupling with NWM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51390" y="2048942"/>
            <a:ext cx="3796746" cy="4652127"/>
            <a:chOff x="461865" y="1105448"/>
            <a:chExt cx="3796746" cy="46521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865" y="1105448"/>
              <a:ext cx="3796746" cy="24873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865" y="3621906"/>
              <a:ext cx="3796746" cy="21356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186342" y="3762788"/>
              <a:ext cx="1948070" cy="596349"/>
              <a:chOff x="759587" y="6134943"/>
              <a:chExt cx="1948070" cy="596349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759587" y="6134943"/>
                <a:ext cx="1948070" cy="59634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             NWM segments that </a:t>
                </a:r>
              </a:p>
              <a:p>
                <a:pPr algn="ctr"/>
                <a:r>
                  <a:rPr lang="en-US" sz="1200" dirty="0" smtClean="0"/>
                  <a:t>             intersect the SCHISM</a:t>
                </a:r>
              </a:p>
              <a:p>
                <a:pPr algn="ctr"/>
                <a:r>
                  <a:rPr lang="en-US" sz="1200" dirty="0" smtClean="0"/>
                  <a:t>          land boundary</a:t>
                </a:r>
                <a:endParaRPr lang="en-US" sz="1200" dirty="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878449" y="6268278"/>
                <a:ext cx="311426" cy="117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2449822" y="2556751"/>
              <a:ext cx="1701182" cy="596349"/>
              <a:chOff x="957961" y="4864631"/>
              <a:chExt cx="1701182" cy="596349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957961" y="4864631"/>
                <a:ext cx="1701182" cy="59634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                 SCHISM land    </a:t>
                </a:r>
              </a:p>
              <a:p>
                <a:pPr algn="ctr"/>
                <a:r>
                  <a:rPr lang="en-US" sz="1200" dirty="0"/>
                  <a:t> </a:t>
                </a:r>
                <a:r>
                  <a:rPr lang="en-US" sz="1200" dirty="0" smtClean="0"/>
                  <a:t>                  boundary</a:t>
                </a:r>
              </a:p>
              <a:p>
                <a:pPr algn="ctr"/>
                <a:r>
                  <a:rPr lang="en-US" sz="1200" dirty="0" smtClean="0"/>
                  <a:t>              NWM segments</a:t>
                </a:r>
                <a:endParaRPr lang="en-US" sz="1200" dirty="0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030851" y="5062330"/>
                <a:ext cx="360629" cy="780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070605" y="5294243"/>
                <a:ext cx="311426" cy="117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2001079" y="1908313"/>
              <a:ext cx="359159" cy="251791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 flipH="1">
              <a:off x="584984" y="2160104"/>
              <a:ext cx="1416096" cy="1389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350673" y="2199729"/>
              <a:ext cx="1783739" cy="13500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556566" y="1195550"/>
              <a:ext cx="424070" cy="42961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(a)</a:t>
              </a:r>
              <a:endPara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73830" y="3742805"/>
              <a:ext cx="424070" cy="42961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(b)</a:t>
              </a:r>
              <a:endPara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5"/>
          <a:srcRect l="22682" t="4597" r="20258" b="6852"/>
          <a:stretch/>
        </p:blipFill>
        <p:spPr>
          <a:xfrm>
            <a:off x="4041912" y="2716697"/>
            <a:ext cx="5353879" cy="4161182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635402" y="5927227"/>
            <a:ext cx="1884769" cy="596349"/>
            <a:chOff x="5112379" y="3186576"/>
            <a:chExt cx="1884769" cy="596349"/>
          </a:xfrm>
        </p:grpSpPr>
        <p:sp>
          <p:nvSpPr>
            <p:cNvPr id="38" name="Rectangle 37"/>
            <p:cNvSpPr/>
            <p:nvPr/>
          </p:nvSpPr>
          <p:spPr>
            <a:xfrm>
              <a:off x="5112379" y="3186576"/>
              <a:ext cx="1884769" cy="59634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 </a:t>
              </a:r>
              <a:r>
                <a:rPr lang="en-US" sz="1400" dirty="0" smtClean="0"/>
                <a:t>Sink discharge</a:t>
              </a:r>
            </a:p>
            <a:p>
              <a:pPr algn="ctr"/>
              <a:r>
                <a:rPr lang="en-US" sz="1400" dirty="0" smtClean="0"/>
                <a:t>      Source discharge</a:t>
              </a:r>
              <a:endParaRPr lang="en-US" sz="1400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5274366" y="3319911"/>
              <a:ext cx="119270" cy="12565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267742" y="3538571"/>
              <a:ext cx="119270" cy="125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108" y="4416761"/>
            <a:ext cx="4461638" cy="19184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141" y="1607721"/>
            <a:ext cx="4586025" cy="198784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6748530" y="3500245"/>
            <a:ext cx="831578" cy="596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727324" y="4096594"/>
            <a:ext cx="798490" cy="320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857569" y="2246910"/>
            <a:ext cx="2871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source elements: 6835 </a:t>
            </a:r>
          </a:p>
          <a:p>
            <a:r>
              <a:rPr lang="en-US" dirty="0" smtClean="0"/>
              <a:t>Total sink elements: 1348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05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urf_ve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3721" t="4491" r="20228" b="8949"/>
          <a:stretch/>
        </p:blipFill>
        <p:spPr>
          <a:xfrm>
            <a:off x="21547" y="627275"/>
            <a:ext cx="4430605" cy="33249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65265"/>
          </a:xfr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914400"/>
            <a:r>
              <a:rPr lang="en-US" sz="2400" b="1" dirty="0" smtClean="0">
                <a:solidFill>
                  <a:schemeClr val="lt1"/>
                </a:solidFill>
                <a:latin typeface="Cambria" pitchFamily="18" charset="0"/>
                <a:ea typeface="+mn-ea"/>
                <a:cs typeface="+mn-cs"/>
              </a:rPr>
              <a:t>DE Bay setup: 3D </a:t>
            </a:r>
            <a:r>
              <a:rPr lang="en-US" sz="2400" b="1" dirty="0" err="1" smtClean="0">
                <a:solidFill>
                  <a:schemeClr val="lt1"/>
                </a:solidFill>
                <a:latin typeface="Cambria" pitchFamily="18" charset="0"/>
                <a:ea typeface="+mn-ea"/>
                <a:cs typeface="+mn-cs"/>
              </a:rPr>
              <a:t>baroclinic</a:t>
            </a:r>
            <a:r>
              <a:rPr lang="en-US" sz="2400" b="1" dirty="0" smtClean="0">
                <a:solidFill>
                  <a:schemeClr val="lt1"/>
                </a:solidFill>
                <a:latin typeface="Cambria" pitchFamily="18" charset="0"/>
                <a:ea typeface="+mn-ea"/>
                <a:cs typeface="+mn-cs"/>
              </a:rPr>
              <a:t> baseline</a:t>
            </a:r>
            <a:endParaRPr lang="en-US" sz="2400" b="1" dirty="0">
              <a:solidFill>
                <a:schemeClr val="lt1"/>
              </a:solidFill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547" y="3178833"/>
            <a:ext cx="1619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7E1B33"/>
                </a:solidFill>
              </a:rPr>
              <a:t>Brown color is dry land</a:t>
            </a:r>
            <a:endParaRPr lang="en-US" b="1" dirty="0">
              <a:solidFill>
                <a:srgbClr val="7E1B33"/>
              </a:solidFill>
            </a:endParaRPr>
          </a:p>
        </p:txBody>
      </p:sp>
      <p:pic>
        <p:nvPicPr>
          <p:cNvPr id="12" name="slab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8408" t="4445" r="8180" b="6528"/>
          <a:stretch/>
        </p:blipFill>
        <p:spPr>
          <a:xfrm>
            <a:off x="-58305" y="3825164"/>
            <a:ext cx="3871329" cy="31332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5400000">
            <a:off x="3491240" y="5893571"/>
            <a:ext cx="91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SST (</a:t>
            </a:r>
            <a:r>
              <a:rPr lang="en-US" b="1" baseline="30000" dirty="0" err="1" smtClean="0"/>
              <a:t>o</a:t>
            </a:r>
            <a:r>
              <a:rPr lang="en-US" b="1" dirty="0" err="1" smtClean="0"/>
              <a:t>C</a:t>
            </a:r>
            <a:r>
              <a:rPr lang="en-US" b="1" dirty="0" smtClean="0"/>
              <a:t>)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514227" y="3839471"/>
            <a:ext cx="1472001" cy="238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sal_surf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/>
          <a:srcRect l="4610" t="1774" r="41406" b="11482"/>
          <a:stretch/>
        </p:blipFill>
        <p:spPr>
          <a:xfrm>
            <a:off x="4240822" y="3877610"/>
            <a:ext cx="3681709" cy="29517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29035" y="4127313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9493" y="4137891"/>
            <a:ext cx="514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SST</a:t>
            </a:r>
            <a:endParaRPr lang="en-US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2"/>
          <a:srcRect r="19132"/>
          <a:stretch/>
        </p:blipFill>
        <p:spPr>
          <a:xfrm>
            <a:off x="8809220" y="3950265"/>
            <a:ext cx="1832519" cy="28064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605597" y="4142702"/>
            <a:ext cx="1694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</a:t>
            </a:r>
            <a:r>
              <a:rPr lang="en-US" sz="1600" b="1" dirty="0" smtClean="0"/>
              <a:t>iver - </a:t>
            </a:r>
            <a:r>
              <a:rPr lang="en-US" sz="1600" b="1" dirty="0" err="1" smtClean="0"/>
              <a:t>noriver</a:t>
            </a:r>
            <a:r>
              <a:rPr lang="en-US" sz="1600" b="1" dirty="0" smtClean="0"/>
              <a:t> (m</a:t>
            </a:r>
            <a:r>
              <a:rPr lang="en-US" sz="1600" b="1" dirty="0"/>
              <a:t>)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97735" y="4411847"/>
            <a:ext cx="454888" cy="195986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532004" y="626077"/>
            <a:ext cx="7548643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Elevations are generally well simulated, including compound surges in rivers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Baroclinicity</a:t>
            </a:r>
            <a:r>
              <a:rPr lang="en-US" sz="1600" dirty="0" smtClean="0"/>
              <a:t> </a:t>
            </a:r>
            <a:r>
              <a:rPr lang="en-US" sz="1600" dirty="0"/>
              <a:t>is important during post-storm adjustment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Significant </a:t>
            </a:r>
            <a:r>
              <a:rPr lang="en-US" sz="1600" dirty="0"/>
              <a:t>differences (~1m) appear in upper Bay and also near streams</a:t>
            </a:r>
          </a:p>
        </p:txBody>
      </p:sp>
      <p:pic>
        <p:nvPicPr>
          <p:cNvPr id="32" name="Picture 31"/>
          <p:cNvPicPr/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t="3001" r="62671" b="53647"/>
          <a:stretch/>
        </p:blipFill>
        <p:spPr bwMode="auto">
          <a:xfrm>
            <a:off x="4989901" y="1434240"/>
            <a:ext cx="2253673" cy="24594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44" r="23810" b="-1628"/>
          <a:stretch/>
        </p:blipFill>
        <p:spPr bwMode="auto">
          <a:xfrm>
            <a:off x="7342908" y="1570183"/>
            <a:ext cx="4897923" cy="24644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186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82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541" y="4895607"/>
            <a:ext cx="1851889" cy="19766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879" y="5112358"/>
            <a:ext cx="2190451" cy="17486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0139" y="3705562"/>
            <a:ext cx="1999191" cy="1662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1083" y="3746040"/>
            <a:ext cx="1513515" cy="15399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7159" y="3788877"/>
            <a:ext cx="1502884" cy="16125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7394" y="5262373"/>
            <a:ext cx="1420857" cy="1586284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Cambria" pitchFamily="18" charset="0"/>
              </a:rPr>
              <a:t>Grid Generation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54" y="779753"/>
            <a:ext cx="74952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DEM preparation: &gt;300 tiles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Major steps with SMS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Resolve all major channels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Patches are great way to resolve channels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NWM segments are explicitly incorporated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Use </a:t>
            </a:r>
            <a:r>
              <a:rPr lang="en-US" sz="2000" dirty="0"/>
              <a:t>GIS tools to clean up first </a:t>
            </a:r>
            <a:endParaRPr lang="en-US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</a:t>
            </a:r>
            <a:r>
              <a:rPr lang="en-US" sz="2000" dirty="0" smtClean="0"/>
              <a:t>obustness of the model greatly helps: did not bother to clean up skew elements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Highly flexible to incorporate any small features: important for model skill locally</a:t>
            </a:r>
            <a:endParaRPr lang="en-US" sz="20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84" y="4335560"/>
            <a:ext cx="3143057" cy="232667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4535" y="666325"/>
            <a:ext cx="4718077" cy="301238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 rot="16484632">
            <a:off x="659525" y="5035955"/>
            <a:ext cx="1178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Hudson River</a:t>
            </a:r>
            <a:endParaRPr lang="en-US" sz="14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2612487" y="4011378"/>
            <a:ext cx="4143005" cy="2666951"/>
            <a:chOff x="2944329" y="4397824"/>
            <a:chExt cx="3869571" cy="233240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44329" y="4681340"/>
              <a:ext cx="3869571" cy="2048891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4464209" y="4799406"/>
              <a:ext cx="17792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Lake Pontchartrain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71900" y="6043403"/>
              <a:ext cx="8990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Missi</a:t>
              </a:r>
              <a:r>
                <a:rPr lang="en-US" sz="1600" b="1" dirty="0" smtClean="0"/>
                <a:t>. R.</a:t>
              </a:r>
              <a:endParaRPr lang="en-US" sz="16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2640" y="4397824"/>
              <a:ext cx="23607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Flood levees are resolved!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H="1">
              <a:off x="4511242" y="4641308"/>
              <a:ext cx="190274" cy="1188656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4236821" y="4601847"/>
              <a:ext cx="311038" cy="1228117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7260338" y="3774252"/>
            <a:ext cx="1198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Chesapeake</a:t>
            </a:r>
            <a:endParaRPr lang="en-US" sz="1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9202493" y="3830996"/>
            <a:ext cx="11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Mobile Bay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0841205" y="3830996"/>
            <a:ext cx="1391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Galveston Bay</a:t>
            </a:r>
            <a:endParaRPr lang="en-US" sz="16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7246166" y="5396142"/>
            <a:ext cx="1348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Delaware Bay</a:t>
            </a:r>
            <a:endParaRPr lang="en-US" sz="16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8940186" y="5396142"/>
            <a:ext cx="992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New York</a:t>
            </a:r>
            <a:endParaRPr lang="en-US" sz="16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0391690" y="5247849"/>
            <a:ext cx="899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Missi</a:t>
            </a:r>
            <a:r>
              <a:rPr lang="en-US" sz="1600" b="1" dirty="0" smtClean="0"/>
              <a:t>. R.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482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17366" y="964433"/>
            <a:ext cx="4741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 </a:t>
            </a:r>
            <a:r>
              <a:rPr lang="en-US" dirty="0" err="1" smtClean="0"/>
              <a:t>barotropic</a:t>
            </a:r>
            <a:r>
              <a:rPr lang="en-US" dirty="0"/>
              <a:t> </a:t>
            </a:r>
            <a:r>
              <a:rPr lang="en-US" dirty="0" smtClean="0"/>
              <a:t>simulation during Hurricane Irene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746" t="6385" r="1233" b="2634"/>
          <a:stretch/>
        </p:blipFill>
        <p:spPr>
          <a:xfrm>
            <a:off x="0" y="3941256"/>
            <a:ext cx="12067503" cy="2920628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17366" y="2099682"/>
            <a:ext cx="3415748" cy="1406944"/>
          </a:xfrm>
        </p:spPr>
        <p:txBody>
          <a:bodyPr/>
          <a:lstStyle/>
          <a:p>
            <a:r>
              <a:rPr lang="en-US" dirty="0" smtClean="0"/>
              <a:t>M2 Tidal amplitude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3208" t="4020" r="5884"/>
          <a:stretch/>
        </p:blipFill>
        <p:spPr>
          <a:xfrm>
            <a:off x="115909" y="128789"/>
            <a:ext cx="6413679" cy="579566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Model results: Harmonic analysis</a:t>
            </a:r>
            <a:endParaRPr lang="en-US" sz="2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85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Model results: water elevation for stations of east coast</a:t>
            </a:r>
            <a:endParaRPr lang="en-US" sz="2400" b="1" dirty="0"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7849"/>
            <a:ext cx="4062409" cy="5820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048" y="1458345"/>
            <a:ext cx="9324952" cy="5347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06595" y="689932"/>
            <a:ext cx="3580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Noaa</a:t>
            </a:r>
            <a:r>
              <a:rPr lang="en-US" dirty="0" smtClean="0"/>
              <a:t> stations from north to south.</a:t>
            </a:r>
          </a:p>
          <a:p>
            <a:r>
              <a:rPr lang="en-US" dirty="0" smtClean="0"/>
              <a:t>Average correlation coefficient: 0.85</a:t>
            </a:r>
          </a:p>
        </p:txBody>
      </p:sp>
    </p:spTree>
    <p:extLst>
      <p:ext uri="{BB962C8B-B14F-4D97-AF65-F5344CB8AC3E}">
        <p14:creationId xmlns:p14="http://schemas.microsoft.com/office/powerpoint/2010/main" val="38752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185"/>
            <a:ext cx="5731098" cy="3113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91" y="1942920"/>
            <a:ext cx="9854536" cy="4906546"/>
          </a:xfrm>
          <a:prstGeom prst="rect">
            <a:avLst/>
          </a:prstGeom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Model results: water elevation for stations of Northern Gulf of Mexico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31098" y="711306"/>
            <a:ext cx="3580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Noaa</a:t>
            </a:r>
            <a:r>
              <a:rPr lang="en-US" dirty="0" smtClean="0"/>
              <a:t> stations from west to east.</a:t>
            </a:r>
          </a:p>
          <a:p>
            <a:r>
              <a:rPr lang="en-US" dirty="0" smtClean="0"/>
              <a:t>Average correlation coefficient: 0.85</a:t>
            </a:r>
          </a:p>
        </p:txBody>
      </p:sp>
    </p:spTree>
    <p:extLst>
      <p:ext uri="{BB962C8B-B14F-4D97-AF65-F5344CB8AC3E}">
        <p14:creationId xmlns:p14="http://schemas.microsoft.com/office/powerpoint/2010/main" val="3679338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Challenges: DEM issue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0287" y="739041"/>
            <a:ext cx="4159619" cy="882245"/>
          </a:xfrm>
        </p:spPr>
        <p:txBody>
          <a:bodyPr>
            <a:normAutofit fontScale="70000" lnSpcReduction="20000"/>
          </a:bodyPr>
          <a:lstStyle/>
          <a:p>
            <a:r>
              <a:rPr lang="en-US" sz="3300" dirty="0" smtClean="0"/>
              <a:t>Low resolution of DEM leading to failure of resolving bathymetry</a:t>
            </a:r>
            <a:endParaRPr lang="en-US" sz="33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888165" y="862718"/>
            <a:ext cx="3034750" cy="714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Station is located in </a:t>
            </a:r>
            <a:r>
              <a:rPr lang="en-US" dirty="0" smtClean="0"/>
              <a:t>a parking </a:t>
            </a:r>
            <a:r>
              <a:rPr lang="en-US" dirty="0" smtClean="0"/>
              <a:t>lot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327279" y="1752241"/>
            <a:ext cx="4415685" cy="3545399"/>
            <a:chOff x="288835" y="1136488"/>
            <a:chExt cx="4415685" cy="3545399"/>
          </a:xfrm>
        </p:grpSpPr>
        <p:grpSp>
          <p:nvGrpSpPr>
            <p:cNvPr id="17" name="Group 16"/>
            <p:cNvGrpSpPr/>
            <p:nvPr/>
          </p:nvGrpSpPr>
          <p:grpSpPr>
            <a:xfrm>
              <a:off x="288835" y="1136488"/>
              <a:ext cx="4415685" cy="3545399"/>
              <a:chOff x="288835" y="1136488"/>
              <a:chExt cx="4415685" cy="3545399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835" y="1136488"/>
                <a:ext cx="4415685" cy="3545399"/>
              </a:xfrm>
              <a:prstGeom prst="rect">
                <a:avLst/>
              </a:prstGeom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2148676" y="3341227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5m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634706" y="4010674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0</a:t>
                </a:r>
                <a:r>
                  <a:rPr lang="en-US" dirty="0" smtClean="0">
                    <a:solidFill>
                      <a:srgbClr val="FFFF00"/>
                    </a:solidFill>
                  </a:rPr>
                  <a:t>m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94854" y="4310789"/>
                <a:ext cx="2838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CRM contours with 90m res.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233644" y="1585206"/>
                <a:ext cx="13466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SCHISM arcs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6" name="Straight Arrow Connector 5"/>
              <p:cNvCxnSpPr>
                <a:endCxn id="10" idx="1"/>
              </p:cNvCxnSpPr>
              <p:nvPr/>
            </p:nvCxnSpPr>
            <p:spPr>
              <a:xfrm>
                <a:off x="2877721" y="1585206"/>
                <a:ext cx="355923" cy="184666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>
                <a:off x="2014330" y="3710559"/>
                <a:ext cx="134346" cy="60023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>
                <a:stCxn id="8" idx="1"/>
              </p:cNvCxnSpPr>
              <p:nvPr/>
            </p:nvCxnSpPr>
            <p:spPr>
              <a:xfrm flipH="1">
                <a:off x="2148676" y="4195340"/>
                <a:ext cx="486030" cy="115449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Arrow Connector 17"/>
            <p:cNvCxnSpPr/>
            <p:nvPr/>
          </p:nvCxnSpPr>
          <p:spPr>
            <a:xfrm flipV="1">
              <a:off x="2608315" y="2369898"/>
              <a:ext cx="447367" cy="6901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055682" y="2138422"/>
              <a:ext cx="144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NOAA station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9075026" y="842274"/>
            <a:ext cx="2772418" cy="6532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Dismatch</a:t>
            </a:r>
            <a:r>
              <a:rPr lang="en-US" dirty="0"/>
              <a:t> </a:t>
            </a:r>
            <a:r>
              <a:rPr lang="en-US" dirty="0" smtClean="0"/>
              <a:t>of the DEM and imagery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4974662" y="1752240"/>
            <a:ext cx="4060728" cy="3543633"/>
            <a:chOff x="4974662" y="1752240"/>
            <a:chExt cx="4060728" cy="3543633"/>
          </a:xfrm>
        </p:grpSpPr>
        <p:pic>
          <p:nvPicPr>
            <p:cNvPr id="13" name="Picture 2" descr="C:\Users\whuang\AppData\Local\Temp\msohtmlclip1\02\clip_image00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662" y="1752240"/>
              <a:ext cx="4060728" cy="3543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 rot="21414694">
              <a:off x="7200025" y="2200958"/>
              <a:ext cx="144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NOAA station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7484715" y="2570291"/>
              <a:ext cx="78833" cy="1756021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9267088" y="1752240"/>
            <a:ext cx="2745909" cy="3543633"/>
            <a:chOff x="9267088" y="1752240"/>
            <a:chExt cx="2745909" cy="354363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67088" y="1752240"/>
              <a:ext cx="2745909" cy="3543633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9328980" y="2800985"/>
              <a:ext cx="144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NOAA station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10349948" y="3170317"/>
              <a:ext cx="478764" cy="256720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1074414" y="2567809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0</a:t>
              </a:r>
              <a:r>
                <a:rPr lang="en-US" dirty="0" smtClean="0">
                  <a:solidFill>
                    <a:srgbClr val="FFFF00"/>
                  </a:solidFill>
                </a:rPr>
                <a:t>m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11560444" y="2567809"/>
              <a:ext cx="286999" cy="184666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596348" y="5685183"/>
            <a:ext cx="367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move the station towards deeper water when post-processing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983853" y="5703886"/>
            <a:ext cx="3670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no solution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238988" y="5598075"/>
            <a:ext cx="2953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resolve barrier islands and tidal inlet carefully</a:t>
            </a:r>
            <a:endParaRPr lang="en-US" dirty="0"/>
          </a:p>
        </p:txBody>
      </p:sp>
      <p:pic>
        <p:nvPicPr>
          <p:cNvPr id="1028" name="Picture 4" descr="Image result for sad face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532" y="5511483"/>
            <a:ext cx="820031" cy="82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206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648" y="1325743"/>
            <a:ext cx="4934182" cy="2869033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Success: importance of resolving bathymetry</a:t>
            </a:r>
            <a:endParaRPr lang="en-US" sz="2400" b="1" dirty="0">
              <a:latin typeface="Cambria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590135"/>
            <a:ext cx="7032648" cy="3604641"/>
            <a:chOff x="0" y="590135"/>
            <a:chExt cx="7032648" cy="360464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/>
            <a:srcRect l="4997" t="6420" r="7668" b="6187"/>
            <a:stretch/>
          </p:blipFill>
          <p:spPr>
            <a:xfrm>
              <a:off x="0" y="590135"/>
              <a:ext cx="4005157" cy="360464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3148" y="590135"/>
              <a:ext cx="3699500" cy="3604641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1494105" y="1291123"/>
              <a:ext cx="380991" cy="3603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827253" y="1291123"/>
              <a:ext cx="380991" cy="3603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184685" y="904918"/>
            <a:ext cx="4437471" cy="556262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Noaa</a:t>
            </a:r>
            <a:r>
              <a:rPr lang="en-US" dirty="0" smtClean="0"/>
              <a:t> station 8656483 at Beaufort, NC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31" y="3530357"/>
            <a:ext cx="5533501" cy="4144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96000" y="5102087"/>
            <a:ext cx="336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Channels are resolved to lead water transported to upstream.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208244" y="1987826"/>
            <a:ext cx="1824404" cy="302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7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r="16606" b="23322"/>
          <a:stretch/>
        </p:blipFill>
        <p:spPr>
          <a:xfrm>
            <a:off x="-5307" y="1383657"/>
            <a:ext cx="3214207" cy="1986249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Success: importance of resolving bathymetry</a:t>
            </a:r>
            <a:endParaRPr lang="en-US" sz="2400" b="1" dirty="0">
              <a:latin typeface="Cambria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841070" y="646815"/>
            <a:ext cx="6200400" cy="2789352"/>
            <a:chOff x="120451" y="614773"/>
            <a:chExt cx="7354070" cy="3047593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4521" y="633416"/>
              <a:ext cx="3810000" cy="302895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451" y="614773"/>
              <a:ext cx="3544070" cy="2968456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636104" y="2252870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302969" y="2252869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831387" y="3583228"/>
            <a:ext cx="6210083" cy="3229033"/>
            <a:chOff x="153912" y="3583229"/>
            <a:chExt cx="6388501" cy="323861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13438" y="3592812"/>
              <a:ext cx="3228975" cy="32194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3912" y="3583229"/>
              <a:ext cx="3159524" cy="3238616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1399146" y="5213620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612823" y="5049272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521" y="4752785"/>
            <a:ext cx="2897907" cy="2081064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46225" y="738012"/>
            <a:ext cx="2794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/>
              <a:t>Noaa</a:t>
            </a:r>
            <a:r>
              <a:rPr lang="en-US" sz="2000" b="1" dirty="0"/>
              <a:t> station </a:t>
            </a:r>
            <a:r>
              <a:rPr lang="en-US" sz="2000" b="1" dirty="0" smtClean="0"/>
              <a:t>8449130 </a:t>
            </a:r>
            <a:r>
              <a:rPr lang="en-US" sz="2000" b="1" dirty="0"/>
              <a:t>at </a:t>
            </a:r>
            <a:r>
              <a:rPr lang="en-US" sz="2000" b="1" dirty="0" smtClean="0"/>
              <a:t>Nantucket Island, MA</a:t>
            </a:r>
            <a:endParaRPr lang="en-US" sz="2000" b="1" dirty="0"/>
          </a:p>
        </p:txBody>
      </p:sp>
      <p:sp>
        <p:nvSpPr>
          <p:cNvPr id="28" name="Rectangle 27"/>
          <p:cNvSpPr/>
          <p:nvPr/>
        </p:nvSpPr>
        <p:spPr>
          <a:xfrm>
            <a:off x="-10521" y="3831771"/>
            <a:ext cx="2895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/>
              <a:t>Noaa</a:t>
            </a:r>
            <a:r>
              <a:rPr lang="en-US" sz="2000" b="1" dirty="0"/>
              <a:t> station </a:t>
            </a:r>
            <a:r>
              <a:rPr lang="en-US" sz="2000" b="1" dirty="0" smtClean="0"/>
              <a:t>8447435 </a:t>
            </a:r>
            <a:r>
              <a:rPr lang="en-US" sz="2000" b="1" dirty="0"/>
              <a:t>at </a:t>
            </a:r>
            <a:endParaRPr lang="en-US" sz="2000" b="1" dirty="0" smtClean="0"/>
          </a:p>
          <a:p>
            <a:r>
              <a:rPr lang="en-US" sz="2000" b="1" dirty="0" smtClean="0"/>
              <a:t>Chatham, Lydia Cove, MA</a:t>
            </a:r>
            <a:endParaRPr lang="en-US" sz="2000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9"/>
          <a:srcRect l="5165" t="32257" r="7302" b="14957"/>
          <a:stretch/>
        </p:blipFill>
        <p:spPr>
          <a:xfrm>
            <a:off x="8983531" y="2168201"/>
            <a:ext cx="3208469" cy="144898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0"/>
          <a:srcRect l="8846" t="20707" r="8051" b="23459"/>
          <a:stretch/>
        </p:blipFill>
        <p:spPr>
          <a:xfrm>
            <a:off x="9024205" y="5314122"/>
            <a:ext cx="3167795" cy="148858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689977" y="849693"/>
            <a:ext cx="2502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Arcs above 0m resolving the dry area.</a:t>
            </a:r>
          </a:p>
          <a:p>
            <a:r>
              <a:rPr lang="en-US" dirty="0" smtClean="0"/>
              <a:t>Arcs below 0m resolving the wet area.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8825948" y="849693"/>
            <a:ext cx="864029" cy="242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8983531" y="1445898"/>
            <a:ext cx="706446" cy="197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57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0" y="-8078"/>
            <a:ext cx="12201427" cy="570490"/>
          </a:xfrm>
          <a:prstGeom prst="round2DiagRect">
            <a:avLst>
              <a:gd name="adj1" fmla="val 26228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 algn="ctr"/>
            <a:r>
              <a:rPr lang="en-US" sz="2400" b="1" dirty="0" smtClean="0"/>
              <a:t>Summary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6661" y="851154"/>
            <a:ext cx="119681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en-US" sz="2400" dirty="0" smtClean="0"/>
              <a:t>During Hurricane Irene (2011), both storm and river induced surges are important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The first surge is mostly from ocean but </a:t>
            </a:r>
            <a:r>
              <a:rPr lang="en-US" sz="2400" dirty="0"/>
              <a:t>at stations away from the </a:t>
            </a:r>
            <a:r>
              <a:rPr lang="en-US" sz="2400" dirty="0" smtClean="0"/>
              <a:t>coast, compound flooding from rivers is also important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Second and later surges are mostly due to river flooding; this is especially obvious at upstream stations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/>
              <a:t>Inflow from National Water Model is reasonably accurate for predicting compound surges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err="1" smtClean="0"/>
              <a:t>Baroclinic</a:t>
            </a:r>
            <a:r>
              <a:rPr lang="en-US" sz="2400" dirty="0" smtClean="0"/>
              <a:t> adjustment is significant after the storm surge due to Gulf Stream adjustment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The direct precipitation is important</a:t>
            </a:r>
          </a:p>
          <a:p>
            <a:pPr marL="342900" indent="-342900">
              <a:buBlip>
                <a:blip r:embed="rId3"/>
              </a:buBlip>
            </a:pPr>
            <a:r>
              <a:rPr lang="en-US" sz="2400" dirty="0" smtClean="0"/>
              <a:t>We are applying the same technology to a 3D model for east coast + Gulf of Mexico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SCHISM’s robust seamless capability enabled by polymorphism makes it efficient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2D results show good model skills, provided that DEMs are accurate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It’s important to resolve local features to capture the transformation of tides</a:t>
            </a:r>
          </a:p>
        </p:txBody>
      </p:sp>
    </p:spTree>
    <p:extLst>
      <p:ext uri="{BB962C8B-B14F-4D97-AF65-F5344CB8AC3E}">
        <p14:creationId xmlns:p14="http://schemas.microsoft.com/office/powerpoint/2010/main" val="87079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76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12539</TotalTime>
  <Words>1065</Words>
  <Application>Microsoft Office PowerPoint</Application>
  <PresentationFormat>Widescreen</PresentationFormat>
  <Paragraphs>186</Paragraphs>
  <Slides>16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等线</vt:lpstr>
      <vt:lpstr>Segoe</vt:lpstr>
      <vt:lpstr>Arial</vt:lpstr>
      <vt:lpstr>Calibri</vt:lpstr>
      <vt:lpstr>Calibri Light</vt:lpstr>
      <vt:lpstr>Cambria</vt:lpstr>
      <vt:lpstr>Gill Sans MT</vt:lpstr>
      <vt:lpstr>Times New Roman</vt:lpstr>
      <vt:lpstr>Wingdings</vt:lpstr>
      <vt:lpstr>Office Theme</vt:lpstr>
      <vt:lpstr>Coupled hydrological-hydrodynamic large-scale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 Bay setup: 3D baroclinic baseline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Coupled hydrological-hydrodynamic large-scale simulation</dc:title>
  <dc:creator>Wei Huang</dc:creator>
  <cp:lastModifiedBy>Wei Huang</cp:lastModifiedBy>
  <cp:revision>82</cp:revision>
  <dcterms:created xsi:type="dcterms:W3CDTF">2020-01-29T14:59:32Z</dcterms:created>
  <dcterms:modified xsi:type="dcterms:W3CDTF">2020-02-10T16:43:46Z</dcterms:modified>
</cp:coreProperties>
</file>