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video/unknown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media/image111.gif" ContentType="image/gif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42" r:id="rId3"/>
    <p:sldId id="339" r:id="rId4"/>
    <p:sldId id="415" r:id="rId5"/>
    <p:sldId id="422" r:id="rId6"/>
    <p:sldId id="385" r:id="rId7"/>
    <p:sldId id="322" r:id="rId8"/>
    <p:sldId id="328" r:id="rId9"/>
    <p:sldId id="269" r:id="rId10"/>
    <p:sldId id="409" r:id="rId11"/>
    <p:sldId id="410" r:id="rId12"/>
    <p:sldId id="411" r:id="rId13"/>
    <p:sldId id="412" r:id="rId14"/>
    <p:sldId id="369" r:id="rId15"/>
    <p:sldId id="265" r:id="rId16"/>
    <p:sldId id="413" r:id="rId17"/>
    <p:sldId id="399" r:id="rId18"/>
    <p:sldId id="400" r:id="rId19"/>
    <p:sldId id="353" r:id="rId20"/>
    <p:sldId id="356" r:id="rId21"/>
    <p:sldId id="387" r:id="rId22"/>
    <p:sldId id="404" r:id="rId23"/>
    <p:sldId id="417" r:id="rId24"/>
    <p:sldId id="418" r:id="rId25"/>
    <p:sldId id="419" r:id="rId26"/>
    <p:sldId id="420" r:id="rId27"/>
    <p:sldId id="421" r:id="rId28"/>
    <p:sldId id="406" r:id="rId29"/>
    <p:sldId id="407" r:id="rId30"/>
    <p:sldId id="325" r:id="rId31"/>
    <p:sldId id="414" r:id="rId32"/>
    <p:sldId id="291" r:id="rId33"/>
    <p:sldId id="294" r:id="rId34"/>
    <p:sldId id="293" r:id="rId35"/>
    <p:sldId id="295" r:id="rId36"/>
    <p:sldId id="408" r:id="rId37"/>
    <p:sldId id="398" r:id="rId38"/>
    <p:sldId id="416" r:id="rId39"/>
  </p:sldIdLst>
  <p:sldSz cx="13716000" cy="7315200"/>
  <p:notesSz cx="6858000" cy="9144000"/>
  <p:defaultTextStyle>
    <a:defPPr>
      <a:defRPr lang="en-US"/>
    </a:defPPr>
    <a:lvl1pPr marL="0" algn="l" defTabSz="114949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1pPr>
    <a:lvl2pPr marL="574746" algn="l" defTabSz="114949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2pPr>
    <a:lvl3pPr marL="1149492" algn="l" defTabSz="114949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3pPr>
    <a:lvl4pPr marL="1724238" algn="l" defTabSz="114949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4pPr>
    <a:lvl5pPr marL="2298984" algn="l" defTabSz="114949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5pPr>
    <a:lvl6pPr marL="2873731" algn="l" defTabSz="114949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6pPr>
    <a:lvl7pPr marL="3448477" algn="l" defTabSz="114949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7pPr>
    <a:lvl8pPr marL="4023223" algn="l" defTabSz="114949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8pPr>
    <a:lvl9pPr marL="4597969" algn="l" defTabSz="1149492" rtl="0" eaLnBrk="1" latinLnBrk="0" hangingPunct="1">
      <a:defRPr sz="2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924" y="-420"/>
      </p:cViewPr>
      <p:guideLst>
        <p:guide orient="horz" pos="2304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54E91-29D2-4897-9CB5-1BAE3176F9D5}" type="datetimeFigureOut">
              <a:rPr lang="en-US" smtClean="0"/>
              <a:t>1/17/2017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3" y="685800"/>
            <a:ext cx="64293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75DFC-5DB9-4233-AB14-581C4CB24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45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4949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74746" algn="l" defTabSz="114949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49492" algn="l" defTabSz="114949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724238" algn="l" defTabSz="114949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98984" algn="l" defTabSz="114949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873731" algn="l" defTabSz="114949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448477" algn="l" defTabSz="114949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023223" algn="l" defTabSz="114949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597969" algn="l" defTabSz="114949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Hurricane Sandy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75DFC-5DB9-4233-AB14-581C4CB24E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146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Issue of cross-scale</a:t>
            </a:r>
            <a:r>
              <a:rPr lang="en-US" baseline="0" dirty="0" smtClean="0"/>
              <a:t> modeling (both up- and down-scaling)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Upscaling: ghost ships from 2011</a:t>
            </a:r>
            <a:r>
              <a:rPr lang="en-US" baseline="0" dirty="0" smtClean="0"/>
              <a:t>  Tohoku tsunami were found at US west coast 1 year after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380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Implicit DG models under dev.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e.g. of cross scale:</a:t>
            </a:r>
            <a:r>
              <a:rPr lang="en-US" baseline="0" dirty="0" smtClean="0"/>
              <a:t> butterfly effects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e.g. of cross scale:</a:t>
            </a:r>
            <a:r>
              <a:rPr lang="en-US" baseline="0" dirty="0" smtClean="0"/>
              <a:t> butterfly effects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182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Marsh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8C7494-053F-4156-AA47-3C59EA71F29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336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18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RUN06c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A34BC-8F45-4FAB-BDCC-7C90148F0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87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50+ journal papers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Field applications are benchmarks also!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pt-PT" altLang="en-US" sz="1200" b="1" dirty="0" smtClean="0">
                <a:solidFill>
                  <a:srgbClr val="E60000"/>
                </a:solidFill>
              </a:rPr>
              <a:t>Aljezur </a:t>
            </a:r>
            <a:r>
              <a:rPr lang="en-US" dirty="0" smtClean="0"/>
              <a:t>: fecal contamination model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Fukushima</a:t>
            </a:r>
            <a:r>
              <a:rPr lang="en-US" baseline="0" dirty="0" smtClean="0"/>
              <a:t> incident: transport of radioactive materials (137C) near the nuclear plant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658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We did</a:t>
            </a:r>
            <a:r>
              <a:rPr lang="en-US" baseline="0" dirty="0" smtClean="0"/>
              <a:t> not want to develop new models – time consuming….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2274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731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600" dirty="0" smtClean="0"/>
              <a:t>Fig. 5. Penetration of Marmara Sea water into the Black Sea. (a) shows zonal </a:t>
            </a:r>
          </a:p>
          <a:p>
            <a:r>
              <a:rPr lang="de-DE" sz="1600" dirty="0" smtClean="0"/>
              <a:t>salinity and temperature cross-sections on January 9, 2009; (b) is the same but for a meridional section on January 4, 2009; (c and d) are plotted along the thalweg  ‘</a:t>
            </a:r>
            <a:r>
              <a:rPr lang="de-DE" sz="1600" dirty="0" smtClean="0">
                <a:solidFill>
                  <a:srgbClr val="FF0000"/>
                </a:solidFill>
              </a:rPr>
              <a:t>BS</a:t>
            </a:r>
            <a:r>
              <a:rPr lang="de-DE" sz="1600" dirty="0" smtClean="0"/>
              <a:t>‘ near the exit of the Strait on November 8, 2008 and November  26, 2008, respectively. The lcoations of cross-sections are sown in Fig. 1</a:t>
            </a:r>
            <a:r>
              <a:rPr lang="de-DE" sz="1600" dirty="0" smtClean="0">
                <a:solidFill>
                  <a:srgbClr val="00B050"/>
                </a:solidFill>
              </a:rPr>
              <a:t>.</a:t>
            </a:r>
            <a:endParaRPr lang="en-US" sz="1600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75DFC-5DB9-4233-AB14-581C4CB24E0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514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75DFC-5DB9-4233-AB14-581C4CB24E0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514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Essential to vary res smoothly in eddying regime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Steep slopes r everywhere in the domain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693FB-E7EC-4CD9-B6A2-6C55AE8BD6B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433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731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731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r>
              <a:rPr lang="en-US" dirty="0" smtClean="0"/>
              <a:t>Community scale!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8C7494-053F-4156-AA47-3C59EA71F29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4577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140 registered groups (given the short history of the model) (each dot is one visit)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Flexibility</a:t>
            </a:r>
            <a:r>
              <a:rPr lang="en-US" baseline="0" dirty="0" smtClean="0"/>
              <a:t>: model options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We try to do better than other models</a:t>
            </a:r>
            <a:r>
              <a:rPr lang="en-US" baseline="0" dirty="0" smtClean="0"/>
              <a:t> in terms of sharing know-how.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Ctrl-X,</a:t>
            </a:r>
            <a:r>
              <a:rPr lang="en-US" baseline="0" dirty="0" smtClean="0"/>
              <a:t> Ctrl-V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1104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Bio processes similarly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6501AE-1D4F-4052-A0BD-7C529B45362C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72455"/>
            <a:ext cx="11658600" cy="15680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74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49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24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989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73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48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23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97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0E30A-A8C6-4423-B7C3-5635B5D13143}" type="datetime1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519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9C08E-8CF8-42F7-AE41-437FAD43A97F}" type="datetime1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06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69" y="4700694"/>
            <a:ext cx="11658600" cy="1452880"/>
          </a:xfrm>
        </p:spPr>
        <p:txBody>
          <a:bodyPr anchor="t"/>
          <a:lstStyle>
            <a:lvl1pPr algn="l">
              <a:defRPr sz="5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69" y="3100495"/>
            <a:ext cx="11658600" cy="1600199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7474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4949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2423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29898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87373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4484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02322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59796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05030-8588-4A85-B90F-5E402D6F00A5}" type="datetime1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96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06880"/>
            <a:ext cx="6057900" cy="4827694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2300" y="1706880"/>
            <a:ext cx="6057900" cy="4827694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3D554-02BC-489E-A5E5-D79CA5E1234E}" type="datetime1">
              <a:rPr lang="en-US" smtClean="0"/>
              <a:t>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91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5"/>
            <a:ext cx="6060282" cy="682413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4746" indent="0">
              <a:buNone/>
              <a:defRPr sz="2500" b="1"/>
            </a:lvl2pPr>
            <a:lvl3pPr marL="1149492" indent="0">
              <a:buNone/>
              <a:defRPr sz="2300" b="1"/>
            </a:lvl3pPr>
            <a:lvl4pPr marL="1724238" indent="0">
              <a:buNone/>
              <a:defRPr sz="2000" b="1"/>
            </a:lvl4pPr>
            <a:lvl5pPr marL="2298984" indent="0">
              <a:buNone/>
              <a:defRPr sz="2000" b="1"/>
            </a:lvl5pPr>
            <a:lvl6pPr marL="2873731" indent="0">
              <a:buNone/>
              <a:defRPr sz="2000" b="1"/>
            </a:lvl6pPr>
            <a:lvl7pPr marL="3448477" indent="0">
              <a:buNone/>
              <a:defRPr sz="2000" b="1"/>
            </a:lvl7pPr>
            <a:lvl8pPr marL="4023223" indent="0">
              <a:buNone/>
              <a:defRPr sz="2000" b="1"/>
            </a:lvl8pPr>
            <a:lvl9pPr marL="4597969" indent="0"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8"/>
            <a:ext cx="6060282" cy="4214707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9" y="1637455"/>
            <a:ext cx="6062663" cy="682413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74746" indent="0">
              <a:buNone/>
              <a:defRPr sz="2500" b="1"/>
            </a:lvl2pPr>
            <a:lvl3pPr marL="1149492" indent="0">
              <a:buNone/>
              <a:defRPr sz="2300" b="1"/>
            </a:lvl3pPr>
            <a:lvl4pPr marL="1724238" indent="0">
              <a:buNone/>
              <a:defRPr sz="2000" b="1"/>
            </a:lvl4pPr>
            <a:lvl5pPr marL="2298984" indent="0">
              <a:buNone/>
              <a:defRPr sz="2000" b="1"/>
            </a:lvl5pPr>
            <a:lvl6pPr marL="2873731" indent="0">
              <a:buNone/>
              <a:defRPr sz="2000" b="1"/>
            </a:lvl6pPr>
            <a:lvl7pPr marL="3448477" indent="0">
              <a:buNone/>
              <a:defRPr sz="2000" b="1"/>
            </a:lvl7pPr>
            <a:lvl8pPr marL="4023223" indent="0">
              <a:buNone/>
              <a:defRPr sz="2000" b="1"/>
            </a:lvl8pPr>
            <a:lvl9pPr marL="4597969" indent="0">
              <a:buNone/>
              <a:defRPr sz="2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9" y="2319868"/>
            <a:ext cx="6062663" cy="4214707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1EBE0-FD6A-4AAB-AD9C-C1660A262F26}" type="datetime1">
              <a:rPr lang="en-US" smtClean="0"/>
              <a:t>1/17/2017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12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6D598-B33A-42E7-B72E-3A563834CDD5}" type="datetime1">
              <a:rPr lang="en-US" smtClean="0"/>
              <a:t>1/17/2017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06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2560-EADE-4CE6-A451-939B4B1EDA6E}" type="datetime1">
              <a:rPr lang="en-US" smtClean="0"/>
              <a:t>1/17/2017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804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69" cy="1239520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5"/>
            <a:ext cx="7667625" cy="6243321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5"/>
            <a:ext cx="4512469" cy="5003801"/>
          </a:xfrm>
        </p:spPr>
        <p:txBody>
          <a:bodyPr/>
          <a:lstStyle>
            <a:lvl1pPr marL="0" indent="0">
              <a:buNone/>
              <a:defRPr sz="1800"/>
            </a:lvl1pPr>
            <a:lvl2pPr marL="574746" indent="0">
              <a:buNone/>
              <a:defRPr sz="1500"/>
            </a:lvl2pPr>
            <a:lvl3pPr marL="1149492" indent="0">
              <a:buNone/>
              <a:defRPr sz="1300"/>
            </a:lvl3pPr>
            <a:lvl4pPr marL="1724238" indent="0">
              <a:buNone/>
              <a:defRPr sz="1100"/>
            </a:lvl4pPr>
            <a:lvl5pPr marL="2298984" indent="0">
              <a:buNone/>
              <a:defRPr sz="1100"/>
            </a:lvl5pPr>
            <a:lvl6pPr marL="2873731" indent="0">
              <a:buNone/>
              <a:defRPr sz="1100"/>
            </a:lvl6pPr>
            <a:lvl7pPr marL="3448477" indent="0">
              <a:buNone/>
              <a:defRPr sz="1100"/>
            </a:lvl7pPr>
            <a:lvl8pPr marL="4023223" indent="0">
              <a:buNone/>
              <a:defRPr sz="1100"/>
            </a:lvl8pPr>
            <a:lvl9pPr marL="4597969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19AF-1219-4578-AF79-6753A9E04C73}" type="datetime1">
              <a:rPr lang="en-US" smtClean="0"/>
              <a:t>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41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1"/>
            <a:ext cx="8229600" cy="604521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000"/>
            </a:lvl1pPr>
            <a:lvl2pPr marL="574746" indent="0">
              <a:buNone/>
              <a:defRPr sz="3500"/>
            </a:lvl2pPr>
            <a:lvl3pPr marL="1149492" indent="0">
              <a:buNone/>
              <a:defRPr sz="3000"/>
            </a:lvl3pPr>
            <a:lvl4pPr marL="1724238" indent="0">
              <a:buNone/>
              <a:defRPr sz="2500"/>
            </a:lvl4pPr>
            <a:lvl5pPr marL="2298984" indent="0">
              <a:buNone/>
              <a:defRPr sz="2500"/>
            </a:lvl5pPr>
            <a:lvl6pPr marL="2873731" indent="0">
              <a:buNone/>
              <a:defRPr sz="2500"/>
            </a:lvl6pPr>
            <a:lvl7pPr marL="3448477" indent="0">
              <a:buNone/>
              <a:defRPr sz="2500"/>
            </a:lvl7pPr>
            <a:lvl8pPr marL="4023223" indent="0">
              <a:buNone/>
              <a:defRPr sz="2500"/>
            </a:lvl8pPr>
            <a:lvl9pPr marL="4597969" indent="0">
              <a:buNone/>
              <a:defRPr sz="2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2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574746" indent="0">
              <a:buNone/>
              <a:defRPr sz="1500"/>
            </a:lvl2pPr>
            <a:lvl3pPr marL="1149492" indent="0">
              <a:buNone/>
              <a:defRPr sz="1300"/>
            </a:lvl3pPr>
            <a:lvl4pPr marL="1724238" indent="0">
              <a:buNone/>
              <a:defRPr sz="1100"/>
            </a:lvl4pPr>
            <a:lvl5pPr marL="2298984" indent="0">
              <a:buNone/>
              <a:defRPr sz="1100"/>
            </a:lvl5pPr>
            <a:lvl6pPr marL="2873731" indent="0">
              <a:buNone/>
              <a:defRPr sz="1100"/>
            </a:lvl6pPr>
            <a:lvl7pPr marL="3448477" indent="0">
              <a:buNone/>
              <a:defRPr sz="1100"/>
            </a:lvl7pPr>
            <a:lvl8pPr marL="4023223" indent="0">
              <a:buNone/>
              <a:defRPr sz="1100"/>
            </a:lvl8pPr>
            <a:lvl9pPr marL="4597969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90D8C-806A-4D9E-88C0-59AB4F309938}" type="datetime1">
              <a:rPr lang="en-US" smtClean="0"/>
              <a:t>1/17/2017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07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EC300-8AC2-45B9-A072-69612C7D514E}" type="datetime1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80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44100" y="292949"/>
            <a:ext cx="3086100" cy="624162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92949"/>
            <a:ext cx="9029700" cy="6241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6A5BD-19AB-4B7E-B47C-D48DD741B729}" type="datetime1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30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  <a:prstGeom prst="rect">
            <a:avLst/>
          </a:prstGeom>
        </p:spPr>
        <p:txBody>
          <a:bodyPr vert="horz" lIns="114949" tIns="57475" rIns="114949" bIns="5747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06880"/>
            <a:ext cx="12344400" cy="4827694"/>
          </a:xfrm>
          <a:prstGeom prst="rect">
            <a:avLst/>
          </a:prstGeom>
        </p:spPr>
        <p:txBody>
          <a:bodyPr vert="horz" lIns="114949" tIns="57475" rIns="114949" bIns="5747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780108"/>
            <a:ext cx="3200400" cy="389467"/>
          </a:xfrm>
          <a:prstGeom prst="rect">
            <a:avLst/>
          </a:prstGeom>
        </p:spPr>
        <p:txBody>
          <a:bodyPr vert="horz" lIns="114949" tIns="57475" rIns="114949" bIns="57475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53637-7742-43FF-BD57-B821AC4B49BE}" type="datetime1">
              <a:rPr lang="en-US" smtClean="0"/>
              <a:t>1/17/2017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86300" y="6780108"/>
            <a:ext cx="4343400" cy="389467"/>
          </a:xfrm>
          <a:prstGeom prst="rect">
            <a:avLst/>
          </a:prstGeom>
        </p:spPr>
        <p:txBody>
          <a:bodyPr vert="horz" lIns="114949" tIns="57475" rIns="114949" bIns="57475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6780108"/>
            <a:ext cx="3200400" cy="389467"/>
          </a:xfrm>
          <a:prstGeom prst="rect">
            <a:avLst/>
          </a:prstGeom>
        </p:spPr>
        <p:txBody>
          <a:bodyPr vert="horz" lIns="114949" tIns="57475" rIns="114949" bIns="57475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632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149492" rtl="0" eaLnBrk="1" latinLnBrk="0" hangingPunct="1">
        <a:spcBef>
          <a:spcPct val="0"/>
        </a:spcBef>
        <a:buNone/>
        <a:defRPr sz="5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1060" indent="-431060" algn="l" defTabSz="1149492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33962" indent="-359216" algn="l" defTabSz="1149492" rtl="0" eaLnBrk="1" latinLnBrk="0" hangingPunct="1">
        <a:spcBef>
          <a:spcPct val="20000"/>
        </a:spcBef>
        <a:buFont typeface="Arial" pitchFamily="34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65" indent="-287373" algn="l" defTabSz="1149492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11611" indent="-287373" algn="l" defTabSz="1149492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86358" indent="-287373" algn="l" defTabSz="1149492" rtl="0" eaLnBrk="1" latinLnBrk="0" hangingPunct="1">
        <a:spcBef>
          <a:spcPct val="20000"/>
        </a:spcBef>
        <a:buFont typeface="Arial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1104" indent="-287373" algn="l" defTabSz="11494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35850" indent="-287373" algn="l" defTabSz="11494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10596" indent="-287373" algn="l" defTabSz="11494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885342" indent="-287373" algn="l" defTabSz="1149492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4949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74746" algn="l" defTabSz="114949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49492" algn="l" defTabSz="114949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24238" algn="l" defTabSz="114949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298984" algn="l" defTabSz="114949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73731" algn="l" defTabSz="114949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48477" algn="l" defTabSz="114949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23" algn="l" defTabSz="114949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97969" algn="l" defTabSz="1149492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hyperlink" Target="http://www.youtube.com/watch?v=wLY0-NTV-TQ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microsoft.com/office/2007/relationships/hdphoto" Target="../media/hdphoto1.wdp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8.png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4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3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19" Type="http://schemas.openxmlformats.org/officeDocument/2006/relationships/image" Target="../media/image65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7.png"/><Relationship Id="rId2" Type="http://schemas.openxmlformats.org/officeDocument/2006/relationships/video" Target="../media/media2.gif"/><Relationship Id="rId1" Type="http://schemas.microsoft.com/office/2007/relationships/media" Target="../media/media2.gif"/><Relationship Id="rId6" Type="http://schemas.openxmlformats.org/officeDocument/2006/relationships/hyperlink" Target="http://tidesandcurrents.noaa.gov/ofs/creofs/creofs.html" TargetMode="External"/><Relationship Id="rId5" Type="http://schemas.openxmlformats.org/officeDocument/2006/relationships/image" Target="../media/image66.png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Anim/anim_transect_TS_Darss_to_Gotland.avi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hyperlink" Target="../../Proposals&amp;Projects/HWK-2013/Anim/anim_transect_TS_Darss_to_Gotland_new.avi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5" Type="http://schemas.openxmlformats.org/officeDocument/2006/relationships/image" Target="../media/image89.jpe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6" Type="http://schemas.openxmlformats.org/officeDocument/2006/relationships/image" Target="../media/image95.png"/><Relationship Id="rId5" Type="http://schemas.openxmlformats.org/officeDocument/2006/relationships/hyperlink" Target="Anim/anim_transect_TS_Darss_to_Gotland.avi" TargetMode="External"/><Relationship Id="rId4" Type="http://schemas.openxmlformats.org/officeDocument/2006/relationships/notesSlide" Target="../notesSlides/notesSlide2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microsoft.com/office/2007/relationships/media" Target="../media/media5.avi"/><Relationship Id="rId7" Type="http://schemas.openxmlformats.org/officeDocument/2006/relationships/hyperlink" Target="Anim/anim_transect_TS_Darss_to_Gotland.avi" TargetMode="External"/><Relationship Id="rId2" Type="http://schemas.openxmlformats.org/officeDocument/2006/relationships/video" Target="../media/media4.avi"/><Relationship Id="rId1" Type="http://schemas.microsoft.com/office/2007/relationships/media" Target="../media/media4.avi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5.avi"/><Relationship Id="rId9" Type="http://schemas.openxmlformats.org/officeDocument/2006/relationships/image" Target="../media/image9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8.png"/><Relationship Id="rId2" Type="http://schemas.openxmlformats.org/officeDocument/2006/relationships/video" Target="../media/media6.gif"/><Relationship Id="rId1" Type="http://schemas.microsoft.com/office/2007/relationships/media" Target="../media/media6.gif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notesSlide" Target="../notesSlides/notesSlide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1.1%20NumericalMethods.pptx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0" cy="7332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564" y="-81280"/>
            <a:ext cx="12573000" cy="2032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Introduction</a:t>
            </a:r>
            <a:r>
              <a:rPr lang="en-US" dirty="0">
                <a:solidFill>
                  <a:schemeClr val="bg1"/>
                </a:solidFill>
              </a:rPr>
              <a:t>: Seamless Cross-scale </a:t>
            </a:r>
            <a:r>
              <a:rPr lang="en-US" dirty="0" smtClean="0">
                <a:solidFill>
                  <a:schemeClr val="bg1"/>
                </a:solidFill>
              </a:rPr>
              <a:t>Modeling with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5120640"/>
            <a:ext cx="10744200" cy="186944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Joseph Zhang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Virginia Institute of Marine Science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Center for Coastal Resource Management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838200"/>
            <a:ext cx="1447800" cy="110308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9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-81280"/>
            <a:ext cx="11830050" cy="731520"/>
          </a:xfrm>
        </p:spPr>
        <p:txBody>
          <a:bodyPr>
            <a:normAutofit/>
          </a:bodyPr>
          <a:lstStyle/>
          <a:p>
            <a:r>
              <a:rPr lang="en-US" sz="3500" dirty="0" smtClean="0"/>
              <a:t>Matter of scales…</a:t>
            </a:r>
            <a:endParaRPr lang="en-US" sz="35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885825"/>
            <a:ext cx="7943850" cy="58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939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243842"/>
            <a:ext cx="10858500" cy="627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6172201" y="1950722"/>
            <a:ext cx="7089994" cy="4592355"/>
            <a:chOff x="4114800" y="1828800"/>
            <a:chExt cx="4726663" cy="4305333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3257953"/>
              <a:ext cx="4726663" cy="2876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" name="Straight Arrow Connector 11"/>
            <p:cNvCxnSpPr/>
            <p:nvPr/>
          </p:nvCxnSpPr>
          <p:spPr>
            <a:xfrm flipH="1" flipV="1">
              <a:off x="5105400" y="1828800"/>
              <a:ext cx="1372732" cy="142915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7886703" y="353902"/>
            <a:ext cx="5543549" cy="3444240"/>
            <a:chOff x="5257801" y="331783"/>
            <a:chExt cx="3695699" cy="3228975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6900" y="331783"/>
              <a:ext cx="3276600" cy="322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Straight Arrow Connector 16"/>
            <p:cNvCxnSpPr/>
            <p:nvPr/>
          </p:nvCxnSpPr>
          <p:spPr>
            <a:xfrm flipH="1" flipV="1">
              <a:off x="5257801" y="1524001"/>
              <a:ext cx="419099" cy="152399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5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-81280"/>
            <a:ext cx="11830050" cy="731520"/>
          </a:xfrm>
        </p:spPr>
        <p:txBody>
          <a:bodyPr>
            <a:normAutofit/>
          </a:bodyPr>
          <a:lstStyle/>
          <a:p>
            <a:r>
              <a:rPr lang="en-US" sz="3500" dirty="0"/>
              <a:t>Tsunamis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0" y="568962"/>
            <a:ext cx="9258300" cy="338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03836" y="2744736"/>
            <a:ext cx="3294330" cy="584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665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572" y="-20319"/>
            <a:ext cx="13712429" cy="640080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600" b="1" dirty="0">
                <a:latin typeface="+mn-lt"/>
              </a:rPr>
              <a:t>The messy reality…</a:t>
            </a:r>
            <a:endParaRPr lang="en-US" sz="2600" b="1" dirty="0">
              <a:latin typeface="+mn-lt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284" y="3205481"/>
            <a:ext cx="6538716" cy="4109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loud Callout 6"/>
          <p:cNvSpPr/>
          <p:nvPr/>
        </p:nvSpPr>
        <p:spPr>
          <a:xfrm>
            <a:off x="9879806" y="3728719"/>
            <a:ext cx="1931194" cy="534894"/>
          </a:xfrm>
          <a:prstGeom prst="cloudCallout">
            <a:avLst>
              <a:gd name="adj1" fmla="val -23419"/>
              <a:gd name="adj2" fmla="val 1108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950" tIns="50475" rIns="100950" bIns="50475" rtlCol="0" anchor="ctr"/>
          <a:lstStyle/>
          <a:p>
            <a:pPr algn="ctr"/>
            <a:r>
              <a:rPr lang="en-US" b="1" dirty="0" smtClean="0"/>
              <a:t>Dam(n)!</a:t>
            </a:r>
            <a:endParaRPr lang="en-US" b="1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41" y="688340"/>
            <a:ext cx="80581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4431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754893" y="3203893"/>
            <a:ext cx="2188740" cy="1293721"/>
            <a:chOff x="-2408693" y="1112067"/>
            <a:chExt cx="6419850" cy="5270500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408693" y="1112067"/>
              <a:ext cx="6419850" cy="5270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457200" y="3962400"/>
              <a:ext cx="914400" cy="609600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543300" y="1899299"/>
            <a:ext cx="2158746" cy="1417319"/>
            <a:chOff x="-2438400" y="792162"/>
            <a:chExt cx="6286500" cy="5314950"/>
          </a:xfrm>
        </p:grpSpPr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438400" y="792162"/>
              <a:ext cx="6286500" cy="5314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-1143000" y="3805237"/>
              <a:ext cx="533400" cy="614363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0" y="190680"/>
            <a:ext cx="3543300" cy="1597481"/>
            <a:chOff x="6989906" y="796800"/>
            <a:chExt cx="6756400" cy="4826000"/>
          </a:xfrm>
        </p:grpSpPr>
        <p:pic>
          <p:nvPicPr>
            <p:cNvPr id="13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9906" y="796800"/>
              <a:ext cx="6756400" cy="482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8572400" y="2713385"/>
              <a:ext cx="734044" cy="477837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229601" y="4053182"/>
            <a:ext cx="2256518" cy="1170626"/>
            <a:chOff x="531019" y="4343400"/>
            <a:chExt cx="7472361" cy="3463925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019" y="4343400"/>
              <a:ext cx="7472361" cy="346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4481822" y="6172200"/>
              <a:ext cx="6096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9964798" y="5470010"/>
            <a:ext cx="2783288" cy="592591"/>
            <a:chOff x="801232" y="1143000"/>
            <a:chExt cx="7970780" cy="3638550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232" y="1143000"/>
              <a:ext cx="7970780" cy="3638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>
              <a:off x="4267200" y="3124200"/>
              <a:ext cx="6096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1544300" y="6258562"/>
            <a:ext cx="1743924" cy="741633"/>
            <a:chOff x="814522" y="1483042"/>
            <a:chExt cx="7193107" cy="3343275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522" y="1483042"/>
              <a:ext cx="7193107" cy="3343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/>
            <p:nvPr/>
          </p:nvSpPr>
          <p:spPr>
            <a:xfrm>
              <a:off x="2923593" y="3276502"/>
              <a:ext cx="76200" cy="7629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5" name="Straight Connector 34"/>
          <p:cNvCxnSpPr>
            <a:stCxn id="14" idx="3"/>
          </p:cNvCxnSpPr>
          <p:nvPr/>
        </p:nvCxnSpPr>
        <p:spPr>
          <a:xfrm>
            <a:off x="1214877" y="904185"/>
            <a:ext cx="4385824" cy="9951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870121" y="989421"/>
            <a:ext cx="2673181" cy="23271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171299" y="2702784"/>
            <a:ext cx="3715401" cy="5011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988134" y="2866614"/>
            <a:ext cx="1841168" cy="16164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043721" y="3903548"/>
            <a:ext cx="3409718" cy="1604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731970" y="4053182"/>
            <a:ext cx="1555431" cy="11560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9422672" y="4825731"/>
            <a:ext cx="593778" cy="12100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20" idx="3"/>
          </p:cNvCxnSpPr>
          <p:nvPr/>
        </p:nvCxnSpPr>
        <p:spPr>
          <a:xfrm>
            <a:off x="11387930" y="5829909"/>
            <a:ext cx="1857701" cy="41980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1175066" y="5867139"/>
            <a:ext cx="369234" cy="10899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9000"/>
                    </a14:imgEffect>
                    <a14:imgEffect>
                      <a14:saturation sat="1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3585" y="1706880"/>
            <a:ext cx="883536" cy="56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8" name="Straight Connector 47"/>
          <p:cNvCxnSpPr/>
          <p:nvPr/>
        </p:nvCxnSpPr>
        <p:spPr>
          <a:xfrm>
            <a:off x="9514714" y="4671221"/>
            <a:ext cx="3233370" cy="7885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643813" y="776313"/>
            <a:ext cx="12799815" cy="5689600"/>
            <a:chOff x="328429" y="762000"/>
            <a:chExt cx="8533210" cy="5334000"/>
          </a:xfrm>
        </p:grpSpPr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429" y="762000"/>
              <a:ext cx="8533210" cy="533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TextBox 42"/>
            <p:cNvSpPr txBox="1"/>
            <p:nvPr/>
          </p:nvSpPr>
          <p:spPr>
            <a:xfrm>
              <a:off x="1660676" y="2016954"/>
              <a:ext cx="1677040" cy="447238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>
              <a:spAutoFit/>
            </a:bodyPr>
            <a:lstStyle/>
            <a:p>
              <a:r>
                <a:rPr lang="en-US" sz="2500" b="1" dirty="0">
                  <a:solidFill>
                    <a:srgbClr val="FF0000"/>
                  </a:solidFill>
                  <a:hlinkClick r:id="rId12"/>
                </a:rPr>
                <a:t>Resolution is king</a:t>
              </a:r>
              <a:endParaRPr lang="en-US" sz="25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64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676400" y="5355616"/>
            <a:ext cx="5316711" cy="211328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rtlCol="0" anchor="ctr"/>
          <a:lstStyle/>
          <a:p>
            <a:pPr algn="ctr"/>
            <a:endParaRPr lang="en-US" dirty="0"/>
          </a:p>
        </p:txBody>
      </p:sp>
      <p:pic>
        <p:nvPicPr>
          <p:cNvPr id="3522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362" y="3511428"/>
            <a:ext cx="6243638" cy="3803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81280"/>
            <a:ext cx="12801600" cy="812800"/>
          </a:xfrm>
        </p:spPr>
        <p:txBody>
          <a:bodyPr>
            <a:noAutofit/>
          </a:bodyPr>
          <a:lstStyle/>
          <a:p>
            <a:pPr algn="ctr"/>
            <a:r>
              <a:rPr lang="en-US" sz="3500" b="1" dirty="0"/>
              <a:t>Existing hydrodynamic models</a:t>
            </a: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228600" y="533400"/>
            <a:ext cx="13144500" cy="4587241"/>
          </a:xfrm>
          <a:prstGeom prst="rect">
            <a:avLst/>
          </a:prstGeom>
        </p:spPr>
        <p:txBody>
          <a:bodyPr lIns="114949" tIns="57475" rIns="114949" bIns="57475"/>
          <a:lstStyle/>
          <a:p>
            <a:pPr marL="114949" indent="-287373">
              <a:spcBef>
                <a:spcPts val="465"/>
              </a:spcBef>
              <a:buClr>
                <a:schemeClr val="accent2"/>
              </a:buClr>
              <a:buSzPct val="85000"/>
              <a:buFont typeface="Wingdings" pitchFamily="2" charset="2"/>
              <a:buChar char="v"/>
              <a:defRPr/>
            </a:pPr>
            <a:r>
              <a:rPr lang="en-US" sz="2000" dirty="0"/>
              <a:t>Explicit ‘mode-splitting’ models</a:t>
            </a:r>
          </a:p>
          <a:p>
            <a:pPr marL="689695" lvl="1" indent="-287373">
              <a:spcBef>
                <a:spcPts val="465"/>
              </a:spcBef>
              <a:buClr>
                <a:schemeClr val="accent2"/>
              </a:buClr>
              <a:buSzPct val="85000"/>
              <a:buFont typeface="Wingdings" pitchFamily="2" charset="2"/>
              <a:buChar char="v"/>
              <a:defRPr/>
            </a:pPr>
            <a:r>
              <a:rPr lang="en-US" sz="2000" dirty="0"/>
              <a:t>Solves the hydrostatic equations in external and internal mode separately (splitting errors)</a:t>
            </a:r>
          </a:p>
          <a:p>
            <a:pPr marL="689695" lvl="1" indent="-287373">
              <a:spcBef>
                <a:spcPts val="465"/>
              </a:spcBef>
              <a:buClr>
                <a:schemeClr val="accent2"/>
              </a:buClr>
              <a:buSzPct val="85000"/>
              <a:buFont typeface="Wingdings" pitchFamily="2" charset="2"/>
              <a:buChar char="v"/>
              <a:defRPr/>
            </a:pPr>
            <a:r>
              <a:rPr lang="en-US" sz="2000" dirty="0"/>
              <a:t>Easy to implement (with possible exception of filters), and well understood</a:t>
            </a:r>
          </a:p>
          <a:p>
            <a:pPr marL="689695" lvl="1" indent="-287373">
              <a:spcBef>
                <a:spcPts val="465"/>
              </a:spcBef>
              <a:buClr>
                <a:schemeClr val="accent2"/>
              </a:buClr>
              <a:buSzPct val="85000"/>
              <a:buFont typeface="Wingdings" pitchFamily="2" charset="2"/>
              <a:buChar char="v"/>
              <a:defRPr/>
            </a:pPr>
            <a:r>
              <a:rPr lang="en-US" sz="2000" dirty="0"/>
              <a:t>99% of the existing models</a:t>
            </a:r>
          </a:p>
          <a:p>
            <a:pPr marL="689695" lvl="1" indent="-287373">
              <a:spcBef>
                <a:spcPts val="465"/>
              </a:spcBef>
              <a:buClr>
                <a:schemeClr val="accent2"/>
              </a:buClr>
              <a:buSzPct val="85000"/>
              <a:buFont typeface="Wingdings" pitchFamily="2" charset="2"/>
              <a:buChar char="v"/>
              <a:defRPr/>
            </a:pPr>
            <a:r>
              <a:rPr lang="en-US" sz="2000" dirty="0"/>
              <a:t>Subject to CFL constraints (severe in shallow water)</a:t>
            </a:r>
          </a:p>
          <a:p>
            <a:pPr marL="689695" lvl="1" indent="-287373">
              <a:spcBef>
                <a:spcPts val="465"/>
              </a:spcBef>
              <a:buClr>
                <a:schemeClr val="accent2"/>
              </a:buClr>
              <a:buSzPct val="85000"/>
              <a:buFont typeface="Wingdings" pitchFamily="2" charset="2"/>
              <a:buChar char="v"/>
              <a:defRPr/>
            </a:pPr>
            <a:r>
              <a:rPr lang="en-US" sz="2000" dirty="0"/>
              <a:t>Structured and unstructured </a:t>
            </a:r>
            <a:r>
              <a:rPr lang="en-US" sz="2000" dirty="0" smtClean="0"/>
              <a:t>grids</a:t>
            </a:r>
          </a:p>
          <a:p>
            <a:pPr marL="689695" lvl="1" indent="-287373">
              <a:spcBef>
                <a:spcPts val="465"/>
              </a:spcBef>
              <a:buClr>
                <a:schemeClr val="accent2"/>
              </a:buClr>
              <a:buSzPct val="85000"/>
              <a:buFont typeface="Wingdings" pitchFamily="2" charset="2"/>
              <a:buChar char="v"/>
              <a:defRPr/>
            </a:pPr>
            <a:r>
              <a:rPr lang="en-US" sz="2000" dirty="0" smtClean="0"/>
              <a:t>Excellent parallel scaling</a:t>
            </a:r>
            <a:endParaRPr lang="en-US" sz="2000" dirty="0"/>
          </a:p>
          <a:p>
            <a:pPr marL="114949" indent="-287373">
              <a:spcBef>
                <a:spcPts val="465"/>
              </a:spcBef>
              <a:buClr>
                <a:schemeClr val="accent2"/>
              </a:buClr>
              <a:buSzPct val="85000"/>
              <a:buFont typeface="Wingdings" pitchFamily="2" charset="2"/>
              <a:buChar char="v"/>
              <a:defRPr/>
            </a:pPr>
            <a:r>
              <a:rPr lang="en-US" sz="2000" dirty="0"/>
              <a:t>Implicit models: the </a:t>
            </a:r>
            <a:r>
              <a:rPr lang="en-US" sz="2000" i="1" dirty="0"/>
              <a:t>cross-scale</a:t>
            </a:r>
            <a:r>
              <a:rPr lang="en-US" sz="2000" dirty="0"/>
              <a:t> models</a:t>
            </a:r>
          </a:p>
          <a:p>
            <a:pPr marL="689695" lvl="1" indent="-287373">
              <a:spcBef>
                <a:spcPts val="465"/>
              </a:spcBef>
              <a:buClr>
                <a:schemeClr val="accent2"/>
              </a:buClr>
              <a:buSzPct val="85000"/>
              <a:buFont typeface="Wingdings" pitchFamily="2" charset="2"/>
              <a:buChar char="v"/>
              <a:defRPr/>
            </a:pPr>
            <a:r>
              <a:rPr lang="en-US" sz="2000" dirty="0"/>
              <a:t>Solve the HS equations in one time step (no mode splitting errors)</a:t>
            </a:r>
          </a:p>
          <a:p>
            <a:pPr marL="689695" lvl="1" indent="-287373">
              <a:spcBef>
                <a:spcPts val="465"/>
              </a:spcBef>
              <a:buClr>
                <a:schemeClr val="accent2"/>
              </a:buClr>
              <a:buSzPct val="85000"/>
              <a:buFont typeface="Wingdings" pitchFamily="2" charset="2"/>
              <a:buChar char="v"/>
              <a:defRPr/>
            </a:pPr>
            <a:r>
              <a:rPr lang="en-US" sz="2000" dirty="0"/>
              <a:t>Difficult to implement (and parallelize)</a:t>
            </a:r>
          </a:p>
          <a:p>
            <a:pPr marL="689695" lvl="1" indent="-287373">
              <a:spcBef>
                <a:spcPts val="465"/>
              </a:spcBef>
              <a:buClr>
                <a:schemeClr val="accent2"/>
              </a:buClr>
              <a:buSzPct val="85000"/>
              <a:buFont typeface="Wingdings" pitchFamily="2" charset="2"/>
              <a:buChar char="v"/>
              <a:defRPr/>
            </a:pPr>
            <a:r>
              <a:rPr lang="en-US" sz="2000" dirty="0">
                <a:solidFill>
                  <a:srgbClr val="FF0000"/>
                </a:solidFill>
              </a:rPr>
              <a:t>No CFL constraints</a:t>
            </a:r>
          </a:p>
          <a:p>
            <a:pPr marL="689695" lvl="1" indent="-287373">
              <a:spcBef>
                <a:spcPts val="465"/>
              </a:spcBef>
              <a:buClr>
                <a:schemeClr val="accent2"/>
              </a:buClr>
              <a:buSzPct val="85000"/>
              <a:buFont typeface="Wingdings" pitchFamily="2" charset="2"/>
              <a:buChar char="v"/>
              <a:defRPr/>
            </a:pPr>
            <a:r>
              <a:rPr lang="en-US" sz="2000" dirty="0"/>
              <a:t>Mostly on unstructured </a:t>
            </a:r>
            <a:r>
              <a:rPr lang="en-US" sz="2000" dirty="0" smtClean="0"/>
              <a:t>grids</a:t>
            </a:r>
          </a:p>
          <a:p>
            <a:pPr marL="689695" lvl="1" indent="-287373">
              <a:spcBef>
                <a:spcPts val="465"/>
              </a:spcBef>
              <a:buClr>
                <a:schemeClr val="accent2"/>
              </a:buClr>
              <a:buSzPct val="85000"/>
              <a:buFont typeface="Wingdings" pitchFamily="2" charset="2"/>
              <a:buChar char="v"/>
              <a:defRPr/>
            </a:pPr>
            <a:r>
              <a:rPr lang="en-US" sz="2000" dirty="0" smtClean="0"/>
              <a:t>Parallel scaling not as good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066826" y="5762014"/>
            <a:ext cx="1100971" cy="423849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2000" b="1" dirty="0" err="1"/>
              <a:t>UnTRIM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476501" y="6286108"/>
            <a:ext cx="1115398" cy="423849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2000" b="1" dirty="0"/>
              <a:t>SHYFEM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29927" y="5767681"/>
            <a:ext cx="1241137" cy="423849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2000" b="1" dirty="0"/>
              <a:t>SUNTANS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65210" y="5767681"/>
            <a:ext cx="946891" cy="423849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2000" b="1" dirty="0"/>
              <a:t>ELCIRC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13247" y="6647232"/>
            <a:ext cx="1775835" cy="423849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2000" b="1" dirty="0"/>
              <a:t>SELFE/SCHISM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7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913247" y="6185863"/>
            <a:ext cx="1128992" cy="423849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2000" b="1" dirty="0" smtClean="0"/>
              <a:t>ECOM-</a:t>
            </a:r>
            <a:r>
              <a:rPr lang="en-US" sz="2000" b="1" dirty="0" err="1" smtClean="0"/>
              <a:t>si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11043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32000"/>
            <a:ext cx="4229100" cy="2579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0416" y="550488"/>
            <a:ext cx="4229100" cy="20504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9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0416" y="2695788"/>
            <a:ext cx="3902595" cy="19371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0416" y="4795520"/>
            <a:ext cx="4343400" cy="22876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67016" y="4365698"/>
            <a:ext cx="618467" cy="316127"/>
          </a:xfrm>
          <a:prstGeom prst="rect">
            <a:avLst/>
          </a:prstGeom>
          <a:noFill/>
        </p:spPr>
        <p:txBody>
          <a:bodyPr wrap="none" lIns="114949" tIns="57475" rIns="114949" bIns="57475">
            <a:spAutoFit/>
          </a:bodyPr>
          <a:lstStyle/>
          <a:p>
            <a:pPr>
              <a:defRPr/>
            </a:pPr>
            <a:r>
              <a:rPr lang="en-US" sz="1300" b="1" dirty="0"/>
              <a:t>50km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95616" y="4284419"/>
            <a:ext cx="100694" cy="487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8053730" y="601134"/>
            <a:ext cx="128588" cy="491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785507" y="3372831"/>
            <a:ext cx="100694" cy="69998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799794" y="3445644"/>
            <a:ext cx="100694" cy="69998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800767" y="3763991"/>
            <a:ext cx="100694" cy="69998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9" name="Straight Connector 28"/>
          <p:cNvCxnSpPr>
            <a:stCxn id="26" idx="3"/>
          </p:cNvCxnSpPr>
          <p:nvPr/>
        </p:nvCxnSpPr>
        <p:spPr>
          <a:xfrm flipV="1">
            <a:off x="3886199" y="568961"/>
            <a:ext cx="524217" cy="28388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7" idx="3"/>
          </p:cNvCxnSpPr>
          <p:nvPr/>
        </p:nvCxnSpPr>
        <p:spPr>
          <a:xfrm flipV="1">
            <a:off x="3900487" y="2600962"/>
            <a:ext cx="509929" cy="87968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 flipH="1" flipV="1">
            <a:off x="3827769" y="2807689"/>
            <a:ext cx="708097" cy="457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6200000" flipH="1">
            <a:off x="3605126" y="3827671"/>
            <a:ext cx="1117319" cy="4932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16200000" flipH="1">
            <a:off x="3638910" y="4024013"/>
            <a:ext cx="1034058" cy="5089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6200000" flipH="1">
            <a:off x="2499066" y="5160010"/>
            <a:ext cx="3251200" cy="5715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6810716" y="5789111"/>
            <a:ext cx="116681" cy="81280"/>
          </a:xfrm>
          <a:prstGeom prst="rect">
            <a:avLst/>
          </a:prstGeom>
          <a:noFill/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flipV="1">
            <a:off x="6962401" y="4307840"/>
            <a:ext cx="2743200" cy="146304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6937834" y="5879507"/>
            <a:ext cx="2743200" cy="71902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610817" y="650241"/>
            <a:ext cx="623276" cy="316127"/>
          </a:xfrm>
          <a:prstGeom prst="rect">
            <a:avLst/>
          </a:prstGeom>
          <a:noFill/>
        </p:spPr>
        <p:txBody>
          <a:bodyPr wrap="none" lIns="114949" tIns="57475" rIns="114949" bIns="57475">
            <a:spAutoFit/>
          </a:bodyPr>
          <a:lstStyle/>
          <a:p>
            <a:pPr>
              <a:defRPr/>
            </a:pPr>
            <a:r>
              <a:rPr lang="en-US" sz="1300" b="1" dirty="0"/>
              <a:t>500m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068017" y="3202094"/>
            <a:ext cx="128588" cy="491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8068016" y="2926080"/>
            <a:ext cx="228600" cy="162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7725117" y="2926081"/>
            <a:ext cx="623276" cy="316127"/>
          </a:xfrm>
          <a:prstGeom prst="rect">
            <a:avLst/>
          </a:prstGeom>
          <a:noFill/>
        </p:spPr>
        <p:txBody>
          <a:bodyPr wrap="none" lIns="114949" tIns="57475" rIns="114949" bIns="57475">
            <a:spAutoFit/>
          </a:bodyPr>
          <a:lstStyle/>
          <a:p>
            <a:pPr>
              <a:defRPr/>
            </a:pPr>
            <a:r>
              <a:rPr lang="en-US" sz="1300" b="1" dirty="0"/>
              <a:t>500m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382216" y="5423748"/>
            <a:ext cx="114300" cy="491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7382216" y="5229013"/>
            <a:ext cx="228600" cy="162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7044079" y="5201921"/>
            <a:ext cx="623276" cy="316127"/>
          </a:xfrm>
          <a:prstGeom prst="rect">
            <a:avLst/>
          </a:prstGeom>
          <a:noFill/>
        </p:spPr>
        <p:txBody>
          <a:bodyPr wrap="none" lIns="114949" tIns="57475" rIns="114949" bIns="57475">
            <a:spAutoFit/>
          </a:bodyPr>
          <a:lstStyle/>
          <a:p>
            <a:pPr>
              <a:defRPr/>
            </a:pPr>
            <a:r>
              <a:rPr lang="en-US" sz="1300" b="1" dirty="0"/>
              <a:t>500m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153616" y="2032000"/>
            <a:ext cx="1209590" cy="331516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1400" b="1" dirty="0"/>
              <a:t>Grays Harbor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439117" y="2682240"/>
            <a:ext cx="1362196" cy="331516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1400" b="1" dirty="0"/>
              <a:t>Columbia River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382216" y="6529493"/>
            <a:ext cx="902135" cy="331516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1400" b="1" dirty="0"/>
              <a:t>Coos Bay</a:t>
            </a:r>
          </a:p>
        </p:txBody>
      </p:sp>
      <p:pic>
        <p:nvPicPr>
          <p:cNvPr id="38" name="Picture 3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921" y="4238738"/>
            <a:ext cx="3974079" cy="1938543"/>
          </a:xfrm>
          <a:prstGeom prst="rect">
            <a:avLst/>
          </a:prstGeom>
          <a:noFill/>
        </p:spPr>
      </p:pic>
      <p:grpSp>
        <p:nvGrpSpPr>
          <p:cNvPr id="47" name="Group 46"/>
          <p:cNvGrpSpPr/>
          <p:nvPr/>
        </p:nvGrpSpPr>
        <p:grpSpPr>
          <a:xfrm>
            <a:off x="9383745" y="287983"/>
            <a:ext cx="3660258" cy="3108528"/>
            <a:chOff x="1219200" y="522670"/>
            <a:chExt cx="5692367" cy="6335330"/>
          </a:xfrm>
        </p:grpSpPr>
        <p:pic>
          <p:nvPicPr>
            <p:cNvPr id="52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219200" y="522670"/>
              <a:ext cx="5692367" cy="6335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Picture 4"/>
            <p:cNvPicPr>
              <a:picLocks noChangeAspect="1" noChangeArrowheads="1"/>
            </p:cNvPicPr>
            <p:nvPr/>
          </p:nvPicPr>
          <p:blipFill>
            <a:blip r:embed="rId8" cstate="print"/>
            <a:srcRect t="52994"/>
            <a:stretch>
              <a:fillRect/>
            </a:stretch>
          </p:blipFill>
          <p:spPr bwMode="auto">
            <a:xfrm rot="5400000">
              <a:off x="4907920" y="120075"/>
              <a:ext cx="160000" cy="965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5"/>
            <p:cNvPicPr>
              <a:picLocks noChangeAspect="1" noChangeArrowheads="1"/>
            </p:cNvPicPr>
            <p:nvPr/>
          </p:nvPicPr>
          <p:blipFill>
            <a:blip r:embed="rId9" cstate="print"/>
            <a:srcRect t="71465"/>
            <a:stretch>
              <a:fillRect/>
            </a:stretch>
          </p:blipFill>
          <p:spPr bwMode="auto">
            <a:xfrm rot="5400000">
              <a:off x="4648621" y="827891"/>
              <a:ext cx="173333" cy="587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5" name="Picture 6"/>
            <p:cNvPicPr>
              <a:picLocks noChangeAspect="1" noChangeArrowheads="1"/>
            </p:cNvPicPr>
            <p:nvPr/>
          </p:nvPicPr>
          <p:blipFill>
            <a:blip r:embed="rId10" cstate="print"/>
            <a:srcRect t="31072"/>
            <a:stretch>
              <a:fillRect/>
            </a:stretch>
          </p:blipFill>
          <p:spPr bwMode="auto">
            <a:xfrm rot="5400000">
              <a:off x="5290323" y="1107643"/>
              <a:ext cx="153334" cy="14199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" name="Picture 7"/>
            <p:cNvPicPr>
              <a:picLocks noChangeAspect="1" noChangeArrowheads="1"/>
            </p:cNvPicPr>
            <p:nvPr/>
          </p:nvPicPr>
          <p:blipFill>
            <a:blip r:embed="rId11" cstate="print"/>
            <a:srcRect t="56111"/>
            <a:stretch>
              <a:fillRect/>
            </a:stretch>
          </p:blipFill>
          <p:spPr bwMode="auto">
            <a:xfrm rot="5400000">
              <a:off x="5263941" y="1671811"/>
              <a:ext cx="153334" cy="901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Picture 8"/>
            <p:cNvPicPr>
              <a:picLocks noChangeAspect="1" noChangeArrowheads="1"/>
            </p:cNvPicPr>
            <p:nvPr/>
          </p:nvPicPr>
          <p:blipFill>
            <a:blip r:embed="rId12" cstate="print"/>
            <a:srcRect t="87001"/>
            <a:stretch>
              <a:fillRect/>
            </a:stretch>
          </p:blipFill>
          <p:spPr bwMode="auto">
            <a:xfrm rot="5400000">
              <a:off x="4894836" y="2675240"/>
              <a:ext cx="153334" cy="267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Picture 9"/>
            <p:cNvPicPr>
              <a:picLocks noChangeAspect="1" noChangeArrowheads="1"/>
            </p:cNvPicPr>
            <p:nvPr/>
          </p:nvPicPr>
          <p:blipFill>
            <a:blip r:embed="rId13" cstate="print"/>
            <a:srcRect t="52822"/>
            <a:stretch>
              <a:fillRect/>
            </a:stretch>
          </p:blipFill>
          <p:spPr bwMode="auto">
            <a:xfrm rot="5400000">
              <a:off x="5130330" y="5069740"/>
              <a:ext cx="160000" cy="971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" name="Picture 10"/>
            <p:cNvPicPr>
              <a:picLocks noChangeAspect="1" noChangeArrowheads="1"/>
            </p:cNvPicPr>
            <p:nvPr/>
          </p:nvPicPr>
          <p:blipFill>
            <a:blip r:embed="rId14" cstate="print"/>
            <a:srcRect t="46457"/>
            <a:stretch>
              <a:fillRect/>
            </a:stretch>
          </p:blipFill>
          <p:spPr bwMode="auto">
            <a:xfrm rot="5400000">
              <a:off x="5058600" y="5522470"/>
              <a:ext cx="133333" cy="1106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" name="Picture 12"/>
            <p:cNvPicPr>
              <a:picLocks noChangeAspect="1" noChangeArrowheads="1"/>
            </p:cNvPicPr>
            <p:nvPr/>
          </p:nvPicPr>
          <p:blipFill>
            <a:blip r:embed="rId15" cstate="print"/>
            <a:srcRect t="6235"/>
            <a:stretch>
              <a:fillRect/>
            </a:stretch>
          </p:blipFill>
          <p:spPr bwMode="auto">
            <a:xfrm rot="5400000">
              <a:off x="5375126" y="5425020"/>
              <a:ext cx="166667" cy="1925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1" name="Picture 18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023913" y="3535680"/>
            <a:ext cx="2863454" cy="3007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Title 1"/>
          <p:cNvSpPr txBox="1">
            <a:spLocks/>
          </p:cNvSpPr>
          <p:nvPr/>
        </p:nvSpPr>
        <p:spPr>
          <a:xfrm>
            <a:off x="685800" y="0"/>
            <a:ext cx="12344400" cy="487680"/>
          </a:xfrm>
          <a:prstGeom prst="rect">
            <a:avLst/>
          </a:prstGeom>
        </p:spPr>
        <p:txBody>
          <a:bodyPr vert="horz" lIns="114949" tIns="57475" rIns="114949" bIns="57475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Cross-scale modeling with UG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57118" y="3567013"/>
            <a:ext cx="1013447" cy="470016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Pacific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07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81280"/>
            <a:ext cx="12344400" cy="406400"/>
          </a:xfrm>
        </p:spPr>
        <p:txBody>
          <a:bodyPr>
            <a:noAutofit/>
          </a:bodyPr>
          <a:lstStyle/>
          <a:p>
            <a:pPr algn="ctr"/>
            <a:r>
              <a:rPr lang="en-US" sz="4500" dirty="0"/>
              <a:t>Cross-scale </a:t>
            </a:r>
            <a:r>
              <a:rPr lang="en-US" sz="4500" dirty="0" smtClean="0"/>
              <a:t>modeling with UG</a:t>
            </a:r>
            <a:endParaRPr lang="en-US" sz="45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59" y="539335"/>
            <a:ext cx="5029200" cy="5032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1" y="568961"/>
            <a:ext cx="4950618" cy="2216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411" y="3035954"/>
            <a:ext cx="3864768" cy="3896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07394" y="2685550"/>
            <a:ext cx="457200" cy="40309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rtlCol="0" anchor="ctr"/>
          <a:lstStyle/>
          <a:p>
            <a:pPr algn="ctr"/>
            <a:endParaRPr lang="en-US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8178" y="4712267"/>
            <a:ext cx="4767761" cy="22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6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81280"/>
            <a:ext cx="12344400" cy="406400"/>
          </a:xfrm>
        </p:spPr>
        <p:txBody>
          <a:bodyPr>
            <a:noAutofit/>
          </a:bodyPr>
          <a:lstStyle/>
          <a:p>
            <a:pPr algn="ctr"/>
            <a:r>
              <a:rPr lang="en-US" sz="4500" dirty="0"/>
              <a:t>Cross-scale </a:t>
            </a:r>
            <a:r>
              <a:rPr lang="en-US" sz="4500" dirty="0" smtClean="0"/>
              <a:t>modeling with UG</a:t>
            </a:r>
            <a:endParaRPr lang="en-US" sz="4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10</a:t>
            </a:fld>
            <a:endParaRPr lang="en-US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27304"/>
            <a:ext cx="6553200" cy="3962400"/>
          </a:xfrm>
          <a:prstGeom prst="rect">
            <a:avLst/>
          </a:prstGeom>
          <a:noFill/>
        </p:spPr>
      </p:pic>
      <p:pic>
        <p:nvPicPr>
          <p:cNvPr id="10" name="Picture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419600"/>
            <a:ext cx="6781800" cy="2739009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4742688" y="3998976"/>
            <a:ext cx="2133600" cy="3196209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751832" y="3886200"/>
            <a:ext cx="2106168" cy="533400"/>
          </a:xfrm>
          <a:prstGeom prst="line">
            <a:avLst/>
          </a:prstGeom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145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1" t="10971" r="2891" b="11107"/>
          <a:stretch/>
        </p:blipFill>
        <p:spPr>
          <a:xfrm>
            <a:off x="10969927" y="4306957"/>
            <a:ext cx="2581768" cy="30006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323" y="10261"/>
            <a:ext cx="13716000" cy="467360"/>
          </a:xfrm>
          <a:noFill/>
        </p:spPr>
        <p:txBody>
          <a:bodyPr>
            <a:noAutofit/>
          </a:bodyPr>
          <a:lstStyle/>
          <a:p>
            <a:r>
              <a:rPr lang="en-US" sz="3100" b="1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SCHISM: </a:t>
            </a:r>
            <a:r>
              <a:rPr lang="en-US" sz="3100" b="1" u="sng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S</a:t>
            </a:r>
            <a:r>
              <a:rPr lang="en-US" sz="3100" b="1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emi-implicit </a:t>
            </a:r>
            <a:r>
              <a:rPr lang="en-US" sz="3100" b="1" u="sng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C</a:t>
            </a:r>
            <a:r>
              <a:rPr lang="en-US" sz="3100" b="1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ross-scale </a:t>
            </a:r>
            <a:r>
              <a:rPr lang="en-US" sz="3100" b="1" u="sng" dirty="0" err="1">
                <a:solidFill>
                  <a:schemeClr val="bg1">
                    <a:lumMod val="10000"/>
                  </a:schemeClr>
                </a:solidFill>
                <a:latin typeface="+mn-lt"/>
              </a:rPr>
              <a:t>H</a:t>
            </a:r>
            <a:r>
              <a:rPr lang="en-US" sz="3100" b="1" dirty="0" err="1">
                <a:solidFill>
                  <a:schemeClr val="bg1">
                    <a:lumMod val="10000"/>
                  </a:schemeClr>
                </a:solidFill>
                <a:latin typeface="+mn-lt"/>
              </a:rPr>
              <a:t>ydroscience</a:t>
            </a:r>
            <a:r>
              <a:rPr lang="en-US" sz="3100" b="1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 </a:t>
            </a:r>
            <a:r>
              <a:rPr lang="en-US" sz="3100" b="1" u="sng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I</a:t>
            </a:r>
            <a:r>
              <a:rPr lang="en-US" sz="3100" b="1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ntegrated </a:t>
            </a:r>
            <a:r>
              <a:rPr lang="en-US" sz="3100" b="1" u="sng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S</a:t>
            </a:r>
            <a:r>
              <a:rPr lang="en-US" sz="3100" b="1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ystem </a:t>
            </a:r>
            <a:r>
              <a:rPr lang="en-US" sz="3100" b="1" u="sng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M</a:t>
            </a:r>
            <a:r>
              <a:rPr lang="en-US" sz="3100" b="1" dirty="0">
                <a:solidFill>
                  <a:schemeClr val="bg1">
                    <a:lumMod val="10000"/>
                  </a:schemeClr>
                </a:solidFill>
                <a:latin typeface="+mn-lt"/>
              </a:rPr>
              <a:t>odel</a:t>
            </a: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1162415" y="635777"/>
            <a:ext cx="12497065" cy="5923280"/>
          </a:xfrm>
          <a:prstGeom prst="rect">
            <a:avLst/>
          </a:prstGeom>
        </p:spPr>
        <p:txBody>
          <a:bodyPr lIns="100950" tIns="50475" rIns="100950" bIns="50475"/>
          <a:lstStyle/>
          <a:p>
            <a:pPr marL="191476" indent="-342900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2400" dirty="0"/>
              <a:t> A derivative product of SELFE v3.1, distributed with </a:t>
            </a:r>
            <a:r>
              <a:rPr lang="en-US" sz="2400" dirty="0" smtClean="0"/>
              <a:t>open-source Apache </a:t>
            </a:r>
            <a:r>
              <a:rPr lang="en-US" sz="2400" dirty="0"/>
              <a:t>v2 license</a:t>
            </a:r>
          </a:p>
          <a:p>
            <a:pPr marL="731886" lvl="1" indent="-378562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2400" dirty="0"/>
              <a:t>Substantial differences now exist between the two </a:t>
            </a:r>
            <a:r>
              <a:rPr lang="en-US" sz="2400" dirty="0" smtClean="0"/>
              <a:t>models</a:t>
            </a:r>
          </a:p>
          <a:p>
            <a:pPr marL="731886" lvl="1" indent="-378562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2400" dirty="0" smtClean="0"/>
              <a:t>Free </a:t>
            </a:r>
            <a:r>
              <a:rPr lang="en-US" sz="2400" dirty="0" err="1" smtClean="0"/>
              <a:t>svn</a:t>
            </a:r>
            <a:r>
              <a:rPr lang="en-US" sz="2400" dirty="0" smtClean="0"/>
              <a:t> access </a:t>
            </a:r>
            <a:r>
              <a:rPr lang="en-US" sz="2400" dirty="0"/>
              <a:t>to release branch for general </a:t>
            </a:r>
            <a:r>
              <a:rPr lang="en-US" sz="2400" dirty="0" smtClean="0"/>
              <a:t>public</a:t>
            </a:r>
            <a:endParaRPr lang="en-US" sz="2400" dirty="0"/>
          </a:p>
          <a:p>
            <a:pPr marL="191476" indent="-342900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2400" dirty="0"/>
              <a:t> </a:t>
            </a:r>
            <a:r>
              <a:rPr lang="en-US" sz="2400" dirty="0" err="1"/>
              <a:t>Galerkin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finite-element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0000FF"/>
                </a:solidFill>
              </a:rPr>
              <a:t>finite-volume </a:t>
            </a:r>
            <a:r>
              <a:rPr lang="en-US" sz="2400" dirty="0"/>
              <a:t>approach: </a:t>
            </a:r>
            <a:r>
              <a:rPr lang="en-US" sz="2400" b="1" i="1" dirty="0">
                <a:solidFill>
                  <a:srgbClr val="FF0000"/>
                </a:solidFill>
              </a:rPr>
              <a:t>generic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unstructured </a:t>
            </a:r>
            <a:r>
              <a:rPr lang="en-US" sz="2400" dirty="0" smtClean="0"/>
              <a:t>triangular grids</a:t>
            </a:r>
          </a:p>
          <a:p>
            <a:pPr marL="696225" lvl="1" indent="-342900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2000" dirty="0" smtClean="0"/>
              <a:t>ELCIRC (Zhang et al. 2005), </a:t>
            </a:r>
            <a:r>
              <a:rPr lang="en-US" sz="2000" dirty="0" err="1" smtClean="0"/>
              <a:t>UnTRIM</a:t>
            </a:r>
            <a:r>
              <a:rPr lang="en-US" sz="2000" dirty="0" smtClean="0"/>
              <a:t> (</a:t>
            </a:r>
            <a:r>
              <a:rPr lang="en-US" sz="2000" dirty="0" err="1" smtClean="0"/>
              <a:t>Casulli</a:t>
            </a:r>
            <a:r>
              <a:rPr lang="en-US" sz="2000" dirty="0" smtClean="0"/>
              <a:t> 1990; 2010), SUNTANS (</a:t>
            </a:r>
            <a:r>
              <a:rPr lang="en-US" sz="2000" dirty="0" err="1" smtClean="0"/>
              <a:t>Fringer</a:t>
            </a:r>
            <a:r>
              <a:rPr lang="en-US" sz="2000" dirty="0" smtClean="0"/>
              <a:t> 2006): finite-difference/volume approach </a:t>
            </a:r>
            <a:r>
              <a:rPr lang="en-US" sz="2000" dirty="0" smtClean="0">
                <a:sym typeface="Wingdings" panose="05000000000000000000" pitchFamily="2" charset="2"/>
              </a:rPr>
              <a:t></a:t>
            </a:r>
            <a:r>
              <a:rPr lang="en-US" sz="2000" dirty="0" smtClean="0"/>
              <a:t>orthogonal grid</a:t>
            </a:r>
          </a:p>
          <a:p>
            <a:pPr marL="696225" lvl="1" indent="-342900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2000" dirty="0"/>
              <a:t>Hydrostatic </a:t>
            </a:r>
            <a:r>
              <a:rPr lang="en-US" sz="2000" dirty="0" smtClean="0"/>
              <a:t>or non-hydrostatic options</a:t>
            </a:r>
          </a:p>
          <a:p>
            <a:pPr marL="191476" indent="-342900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Semi-implicit</a:t>
            </a:r>
            <a:r>
              <a:rPr lang="en-US" sz="2400" dirty="0"/>
              <a:t> time stepping: no mode splitting </a:t>
            </a:r>
            <a:r>
              <a:rPr lang="en-US" sz="2400" dirty="0">
                <a:sym typeface="Wingdings" pitchFamily="2" charset="2"/>
              </a:rPr>
              <a:t></a:t>
            </a:r>
            <a:r>
              <a:rPr lang="en-US" sz="2400" dirty="0"/>
              <a:t> large time step and no splitting errors</a:t>
            </a:r>
          </a:p>
          <a:p>
            <a:pPr marL="191476" indent="-342900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2400" b="1" dirty="0">
                <a:solidFill>
                  <a:srgbClr val="FF0000"/>
                </a:solidFill>
              </a:rPr>
              <a:t> Eulerian-</a:t>
            </a:r>
            <a:r>
              <a:rPr lang="en-US" sz="2400" b="1" dirty="0" err="1">
                <a:solidFill>
                  <a:srgbClr val="FF0000"/>
                </a:solidFill>
              </a:rPr>
              <a:t>Lagrangian</a:t>
            </a:r>
            <a:r>
              <a:rPr lang="en-US" sz="2400" dirty="0"/>
              <a:t> method (ELM) for momentum advection </a:t>
            </a:r>
            <a:r>
              <a:rPr lang="en-US" sz="2400" dirty="0">
                <a:sym typeface="Wingdings" pitchFamily="2" charset="2"/>
              </a:rPr>
              <a:t> more efficiency &amp; robustness</a:t>
            </a:r>
            <a:endParaRPr lang="en-US" sz="2400" b="1" dirty="0">
              <a:solidFill>
                <a:srgbClr val="FF0000"/>
              </a:solidFill>
            </a:endParaRPr>
          </a:p>
          <a:p>
            <a:pPr marL="191476" indent="-342900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2400" dirty="0"/>
              <a:t> Major differences from SELFE v3.1</a:t>
            </a:r>
          </a:p>
          <a:p>
            <a:pPr marL="731886" lvl="1" indent="-378562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2400" dirty="0" smtClean="0"/>
              <a:t>Apache license</a:t>
            </a:r>
          </a:p>
          <a:p>
            <a:pPr marL="731886" lvl="1" indent="-378562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2400" dirty="0" smtClean="0"/>
              <a:t>Mixed </a:t>
            </a:r>
            <a:r>
              <a:rPr lang="en-US" sz="2400" dirty="0"/>
              <a:t>grids (tri-quads)</a:t>
            </a:r>
          </a:p>
          <a:p>
            <a:pPr marL="731886" lvl="1" indent="-378562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2400" b="1" dirty="0">
                <a:solidFill>
                  <a:srgbClr val="FF0000"/>
                </a:solidFill>
              </a:rPr>
              <a:t>LSC</a:t>
            </a:r>
            <a:r>
              <a:rPr lang="en-US" sz="2400" b="1" baseline="300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 vertical grid (Zhang et al. 2015)</a:t>
            </a:r>
          </a:p>
          <a:p>
            <a:pPr marL="731886" lvl="1" indent="-378562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2400" dirty="0"/>
              <a:t>Implicit TVD transport (</a:t>
            </a:r>
            <a:r>
              <a:rPr lang="en-US" sz="2400" b="1" dirty="0">
                <a:solidFill>
                  <a:srgbClr val="FF0000"/>
                </a:solidFill>
              </a:rPr>
              <a:t>TVD</a:t>
            </a:r>
            <a:r>
              <a:rPr lang="en-US" sz="2400" b="1" baseline="300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)</a:t>
            </a:r>
          </a:p>
          <a:p>
            <a:pPr marL="731886" lvl="1" indent="-378562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2400" dirty="0"/>
              <a:t>Higher-order ELM with ELAD</a:t>
            </a:r>
          </a:p>
          <a:p>
            <a:pPr marL="731886" lvl="1" indent="-378562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4"/>
              </a:buBlip>
              <a:defRPr/>
            </a:pPr>
            <a:r>
              <a:rPr lang="en-US" sz="2400" dirty="0"/>
              <a:t>Bi-harmonic viscosity </a:t>
            </a:r>
          </a:p>
        </p:txBody>
      </p:sp>
      <p:sp>
        <p:nvSpPr>
          <p:cNvPr id="3" name="Rectangle 2"/>
          <p:cNvSpPr/>
          <p:nvPr/>
        </p:nvSpPr>
        <p:spPr>
          <a:xfrm>
            <a:off x="7095563" y="5785518"/>
            <a:ext cx="3874364" cy="409712"/>
          </a:xfrm>
          <a:prstGeom prst="rect">
            <a:avLst/>
          </a:prstGeom>
        </p:spPr>
        <p:txBody>
          <a:bodyPr wrap="none" lIns="100950" tIns="50475" rIns="100950" bIns="50475">
            <a:spAutoFit/>
          </a:bodyPr>
          <a:lstStyle/>
          <a:p>
            <a:r>
              <a:rPr lang="en-US" sz="2000" b="1" dirty="0" smtClean="0"/>
              <a:t>Eddying regime (Zhang et al. 2016)</a:t>
            </a:r>
            <a:endParaRPr lang="en-US" sz="2000" b="1" dirty="0"/>
          </a:p>
        </p:txBody>
      </p:sp>
      <p:sp>
        <p:nvSpPr>
          <p:cNvPr id="11" name="Right Bracket 10"/>
          <p:cNvSpPr/>
          <p:nvPr/>
        </p:nvSpPr>
        <p:spPr>
          <a:xfrm flipH="1">
            <a:off x="924820" y="2097924"/>
            <a:ext cx="226292" cy="1870572"/>
          </a:xfrm>
          <a:prstGeom prst="rightBracket">
            <a:avLst/>
          </a:prstGeom>
          <a:ln w="28575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0950" tIns="50475" rIns="100950" bIns="50475" rtlCol="0" anchor="ctr"/>
          <a:lstStyle/>
          <a:p>
            <a:pPr algn="ctr"/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23" y="6354695"/>
            <a:ext cx="935824" cy="914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49564" y="6790662"/>
            <a:ext cx="2245999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v</a:t>
            </a:r>
            <a:r>
              <a:rPr lang="en-US" sz="2400" b="1" dirty="0" smtClean="0"/>
              <a:t>isit </a:t>
            </a:r>
            <a:r>
              <a:rPr lang="en-US" sz="2400" b="1" dirty="0" err="1" smtClean="0"/>
              <a:t>schism.wiki</a:t>
            </a:r>
            <a:endParaRPr lang="en-US" sz="2400" b="1" dirty="0"/>
          </a:p>
        </p:txBody>
      </p:sp>
      <p:pic>
        <p:nvPicPr>
          <p:cNvPr id="4098" name="Picture 2" descr="C:\Users\yjzhang\AppData\Local\Microsoft\Windows\Temporary Internet Files\Content.IE5\9PPZBNKQ\arrow-curved-blue[1]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6690">
            <a:off x="6735961" y="5081062"/>
            <a:ext cx="2583038" cy="517593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16200000">
            <a:off x="-19984" y="2690288"/>
            <a:ext cx="1021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SELFE</a:t>
            </a: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12" name="Right Bracket 11"/>
          <p:cNvSpPr/>
          <p:nvPr/>
        </p:nvSpPr>
        <p:spPr>
          <a:xfrm flipH="1">
            <a:off x="1242940" y="4739306"/>
            <a:ext cx="226292" cy="2187456"/>
          </a:xfrm>
          <a:prstGeom prst="rightBracket">
            <a:avLst/>
          </a:prstGeom>
          <a:ln w="28575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0950" tIns="50475" rIns="100950" bIns="50475" rtlCol="0" anchor="ctr"/>
          <a:lstStyle/>
          <a:p>
            <a:pPr algn="ctr"/>
            <a:endParaRPr lang="en-US"/>
          </a:p>
        </p:txBody>
      </p:sp>
      <p:sp>
        <p:nvSpPr>
          <p:cNvPr id="13" name="Right Bracket 12"/>
          <p:cNvSpPr/>
          <p:nvPr/>
        </p:nvSpPr>
        <p:spPr>
          <a:xfrm>
            <a:off x="6366432" y="5084064"/>
            <a:ext cx="226292" cy="1611671"/>
          </a:xfrm>
          <a:prstGeom prst="rightBracket">
            <a:avLst/>
          </a:prstGeom>
          <a:ln w="28575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0950" tIns="50475" rIns="100950" bIns="50475"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 rot="16200000">
            <a:off x="250586" y="5266639"/>
            <a:ext cx="1351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SCHISM</a:t>
            </a:r>
            <a:endParaRPr lang="en-US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27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3716000" cy="528320"/>
          </a:xfrm>
          <a:noFill/>
        </p:spPr>
        <p:txBody>
          <a:bodyPr>
            <a:noAutofit/>
          </a:bodyPr>
          <a:lstStyle/>
          <a:p>
            <a:r>
              <a:rPr lang="en-US" sz="2800" b="1" dirty="0">
                <a:latin typeface="+mn-lt"/>
              </a:rPr>
              <a:t>SCHISM modeling system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303" y="0"/>
            <a:ext cx="7111393" cy="731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57784" y="6629400"/>
            <a:ext cx="199830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c/o Karinna Nunez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05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261"/>
            <a:ext cx="13716000" cy="467360"/>
          </a:xfrm>
          <a:noFill/>
        </p:spPr>
        <p:txBody>
          <a:bodyPr>
            <a:noAutofit/>
          </a:bodyPr>
          <a:lstStyle/>
          <a:p>
            <a:r>
              <a:rPr lang="en-US" sz="3600" b="1" smtClean="0">
                <a:solidFill>
                  <a:schemeClr val="bg1">
                    <a:lumMod val="10000"/>
                  </a:schemeClr>
                </a:solidFill>
                <a:latin typeface="+mn-lt"/>
              </a:rPr>
              <a:t>Why SCHISM?</a:t>
            </a:r>
            <a:endParaRPr lang="en-US" sz="3600" b="1" dirty="0">
              <a:solidFill>
                <a:schemeClr val="bg1">
                  <a:lumMod val="10000"/>
                </a:schemeClr>
              </a:solidFill>
              <a:latin typeface="+mn-lt"/>
            </a:endParaRPr>
          </a:p>
        </p:txBody>
      </p:sp>
      <p:sp>
        <p:nvSpPr>
          <p:cNvPr id="10" name="Content Placeholder 3"/>
          <p:cNvSpPr txBox="1">
            <a:spLocks/>
          </p:cNvSpPr>
          <p:nvPr/>
        </p:nvSpPr>
        <p:spPr>
          <a:xfrm>
            <a:off x="552894" y="853400"/>
            <a:ext cx="12725586" cy="5885728"/>
          </a:xfrm>
          <a:prstGeom prst="rect">
            <a:avLst/>
          </a:prstGeom>
        </p:spPr>
        <p:txBody>
          <a:bodyPr lIns="100950" tIns="50475" rIns="100950" bIns="50475"/>
          <a:lstStyle/>
          <a:p>
            <a:pPr marL="191476" indent="-342900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Major differentiators from peers</a:t>
            </a:r>
          </a:p>
          <a:p>
            <a:pPr marL="680543" lvl="1" indent="-342900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I</a:t>
            </a:r>
            <a:r>
              <a:rPr lang="en-US" sz="2800" dirty="0" smtClean="0"/>
              <a:t>mplicit </a:t>
            </a:r>
            <a:r>
              <a:rPr lang="en-US" sz="2800" dirty="0" smtClean="0"/>
              <a:t>FE solvers </a:t>
            </a:r>
            <a:r>
              <a:rPr lang="en-US" sz="2800" dirty="0">
                <a:sym typeface="Wingdings" panose="05000000000000000000" pitchFamily="2" charset="2"/>
              </a:rPr>
              <a:t> </a:t>
            </a:r>
            <a:r>
              <a:rPr lang="en-US" sz="2800" dirty="0"/>
              <a:t>superior </a:t>
            </a:r>
            <a:r>
              <a:rPr lang="en-US" sz="2800" dirty="0" smtClean="0"/>
              <a:t>stability </a:t>
            </a:r>
            <a:r>
              <a:rPr lang="en-US" sz="2800" dirty="0">
                <a:sym typeface="Wingdings" panose="05000000000000000000" pitchFamily="2" charset="2"/>
              </a:rPr>
              <a:t> v</a:t>
            </a:r>
            <a:r>
              <a:rPr lang="en-US" sz="2800" dirty="0" smtClean="0"/>
              <a:t>ery </a:t>
            </a:r>
            <a:r>
              <a:rPr lang="en-US" sz="2800" dirty="0"/>
              <a:t>tolerant of bad-quality meshes </a:t>
            </a:r>
          </a:p>
          <a:p>
            <a:pPr marL="680543" lvl="1" indent="-342900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3"/>
              </a:buBlip>
              <a:defRPr/>
            </a:pPr>
            <a:r>
              <a:rPr lang="en-US" sz="2800" dirty="0" smtClean="0"/>
              <a:t>No </a:t>
            </a:r>
            <a:r>
              <a:rPr lang="en-US" sz="2800" dirty="0"/>
              <a:t>bathymetry smoothing or manipulation necessary: faithful representation of bathymetry is key in nearshore </a:t>
            </a:r>
            <a:r>
              <a:rPr lang="en-US" sz="2800" dirty="0" smtClean="0"/>
              <a:t>regime</a:t>
            </a:r>
            <a:endParaRPr lang="en-US" sz="2800" dirty="0"/>
          </a:p>
          <a:p>
            <a:pPr marL="680543" lvl="1" indent="-342900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3"/>
              </a:buBlip>
              <a:defRPr/>
            </a:pPr>
            <a:r>
              <a:rPr lang="en-US" sz="2800" dirty="0" smtClean="0"/>
              <a:t>Accurate yet efficient: </a:t>
            </a:r>
            <a:r>
              <a:rPr lang="en-US" sz="2800" dirty="0"/>
              <a:t>implicit </a:t>
            </a:r>
            <a:r>
              <a:rPr lang="en-US" sz="2800" dirty="0" smtClean="0"/>
              <a:t>+ low inherent numerical dissipation; flexible </a:t>
            </a:r>
            <a:r>
              <a:rPr lang="en-US" sz="2800" dirty="0" smtClean="0"/>
              <a:t>gridding system</a:t>
            </a:r>
            <a:endParaRPr lang="en-US" sz="2800" dirty="0"/>
          </a:p>
          <a:p>
            <a:pPr marL="191476" indent="-342900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3"/>
              </a:buBlip>
              <a:defRPr/>
            </a:pPr>
            <a:r>
              <a:rPr lang="en-US" sz="2800" dirty="0" smtClean="0"/>
              <a:t>Well-benchmarked; certified inundation </a:t>
            </a:r>
            <a:r>
              <a:rPr lang="en-US" sz="2800" dirty="0"/>
              <a:t>scheme for wetting and </a:t>
            </a:r>
            <a:r>
              <a:rPr lang="en-US" sz="2800" dirty="0" smtClean="0"/>
              <a:t>drying (NTHMP)</a:t>
            </a:r>
            <a:endParaRPr lang="en-US" sz="2800" dirty="0"/>
          </a:p>
          <a:p>
            <a:pPr marL="191476" indent="-342900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Fully parallelized with domain decomposition (</a:t>
            </a:r>
            <a:r>
              <a:rPr lang="en-US" sz="2800" dirty="0" err="1" smtClean="0"/>
              <a:t>MPI+openMP</a:t>
            </a:r>
            <a:r>
              <a:rPr lang="en-US" sz="2800" dirty="0" smtClean="0"/>
              <a:t>) </a:t>
            </a:r>
            <a:r>
              <a:rPr lang="en-US" sz="2800" dirty="0" smtClean="0"/>
              <a:t>with strong scaling (</a:t>
            </a:r>
            <a:r>
              <a:rPr lang="en-US" sz="2800" dirty="0" err="1" smtClean="0"/>
              <a:t>PetSc</a:t>
            </a:r>
            <a:r>
              <a:rPr lang="en-US" sz="2800" dirty="0" smtClean="0"/>
              <a:t> solver) </a:t>
            </a:r>
            <a:endParaRPr lang="en-US" sz="2800" dirty="0"/>
          </a:p>
          <a:p>
            <a:pPr marL="191476" indent="-342900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3"/>
              </a:buBlip>
              <a:defRPr/>
            </a:pPr>
            <a:r>
              <a:rPr lang="en-US" sz="2800" dirty="0"/>
              <a:t>Operationally tested and proven (DWR, NOAA, CWB, HZG</a:t>
            </a:r>
            <a:r>
              <a:rPr lang="en-US" sz="2800" dirty="0" smtClean="0"/>
              <a:t>…)</a:t>
            </a:r>
          </a:p>
          <a:p>
            <a:pPr marL="191476" indent="-342900">
              <a:spcBef>
                <a:spcPts val="408"/>
              </a:spcBef>
              <a:buClr>
                <a:schemeClr val="accent2"/>
              </a:buClr>
              <a:buSzPct val="85000"/>
              <a:buBlip>
                <a:blip r:embed="rId3"/>
              </a:buBlip>
              <a:defRPr/>
            </a:pPr>
            <a:r>
              <a:rPr lang="en-US" sz="2800" dirty="0" smtClean="0"/>
              <a:t>Open source, with wider community support (190+ registered user groups)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6991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nim_surf_vel_RUN06c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29100" y="568960"/>
            <a:ext cx="8915400" cy="31699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4457701" y="568960"/>
            <a:ext cx="8686800" cy="3205728"/>
            <a:chOff x="2971801" y="533400"/>
            <a:chExt cx="5791200" cy="300537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1" y="533400"/>
              <a:ext cx="5791200" cy="300537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Oval 4"/>
            <p:cNvSpPr/>
            <p:nvPr/>
          </p:nvSpPr>
          <p:spPr>
            <a:xfrm rot="834437">
              <a:off x="5197381" y="1499646"/>
              <a:ext cx="332762" cy="1066800"/>
            </a:xfrm>
            <a:prstGeom prst="ellipse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40722"/>
            <a:ext cx="8001000" cy="31699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286886" y="5475310"/>
            <a:ext cx="70031" cy="86699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467540"/>
            <a:ext cx="8686800" cy="32414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1009355"/>
            <a:ext cx="4229100" cy="546960"/>
          </a:xfrm>
          <a:prstGeom prst="rect">
            <a:avLst/>
          </a:prstGeom>
          <a:noFill/>
        </p:spPr>
        <p:txBody>
          <a:bodyPr wrap="square" lIns="114949" tIns="57475" rIns="114949" bIns="57475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How skew can you go??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3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12344400" cy="487680"/>
          </a:xfrm>
        </p:spPr>
        <p:txBody>
          <a:bodyPr>
            <a:noAutofit/>
          </a:bodyPr>
          <a:lstStyle/>
          <a:p>
            <a:pPr algn="ctr"/>
            <a:r>
              <a:rPr lang="en-US" sz="4500" dirty="0"/>
              <a:t>Benchmarks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81000" y="465221"/>
            <a:ext cx="13030200" cy="6456270"/>
          </a:xfrm>
          <a:prstGeom prst="rect">
            <a:avLst/>
          </a:prstGeom>
        </p:spPr>
        <p:txBody>
          <a:bodyPr wrap="square" lIns="114949" tIns="57475" rIns="114949" bIns="57475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1600" dirty="0"/>
              <a:t> Conservation</a:t>
            </a:r>
          </a:p>
          <a:p>
            <a:pPr>
              <a:buFont typeface="Courier New" pitchFamily="49" charset="0"/>
              <a:buChar char="o"/>
            </a:pPr>
            <a:r>
              <a:rPr lang="en-US" sz="1600" dirty="0"/>
              <a:t> Inundation (stipulated by NTHMP)</a:t>
            </a:r>
          </a:p>
          <a:p>
            <a:pPr lvl="1">
              <a:buFont typeface="Courier New" pitchFamily="49" charset="0"/>
              <a:buChar char="o"/>
            </a:pPr>
            <a:r>
              <a:rPr lang="en-US" sz="1400" dirty="0"/>
              <a:t> Basic hydrodynamic considerations</a:t>
            </a:r>
          </a:p>
          <a:p>
            <a:pPr lvl="2">
              <a:buFont typeface="Courier New" pitchFamily="49" charset="0"/>
              <a:buChar char="o"/>
            </a:pPr>
            <a:r>
              <a:rPr lang="en-US" sz="1400" dirty="0"/>
              <a:t> Mass conservation </a:t>
            </a:r>
          </a:p>
          <a:p>
            <a:pPr lvl="2">
              <a:buFont typeface="Courier New" pitchFamily="49" charset="0"/>
              <a:buChar char="o"/>
            </a:pPr>
            <a:r>
              <a:rPr lang="en-US" sz="1400" dirty="0"/>
              <a:t> Convergence </a:t>
            </a:r>
          </a:p>
          <a:p>
            <a:pPr lvl="1">
              <a:buFont typeface="Courier New" pitchFamily="49" charset="0"/>
              <a:buChar char="o"/>
            </a:pPr>
            <a:r>
              <a:rPr lang="en-US" sz="1400" dirty="0"/>
              <a:t>  Analytical benchmarking</a:t>
            </a:r>
          </a:p>
          <a:p>
            <a:pPr lvl="2">
              <a:buFont typeface="Courier New" pitchFamily="49" charset="0"/>
              <a:buChar char="o"/>
            </a:pPr>
            <a:r>
              <a:rPr lang="en-US" sz="1400" dirty="0"/>
              <a:t> Single wave on a simple beach </a:t>
            </a:r>
          </a:p>
          <a:p>
            <a:pPr lvl="2">
              <a:buFont typeface="Courier New" pitchFamily="49" charset="0"/>
              <a:buChar char="o"/>
            </a:pPr>
            <a:r>
              <a:rPr lang="en-US" sz="1400" dirty="0"/>
              <a:t> N-wave on a beach</a:t>
            </a:r>
          </a:p>
          <a:p>
            <a:pPr lvl="1">
              <a:buFont typeface="Courier New" pitchFamily="49" charset="0"/>
              <a:buChar char="o"/>
            </a:pPr>
            <a:r>
              <a:rPr lang="en-US" sz="1400" dirty="0"/>
              <a:t>  Laboratory benchmarking </a:t>
            </a:r>
          </a:p>
          <a:p>
            <a:pPr lvl="2">
              <a:buFont typeface="Courier New" pitchFamily="49" charset="0"/>
              <a:buChar char="o"/>
            </a:pPr>
            <a:r>
              <a:rPr lang="en-US" sz="1400" dirty="0"/>
              <a:t> Solitary wave on a simple beach</a:t>
            </a:r>
            <a:endParaRPr lang="en-US" sz="1400" dirty="0">
              <a:solidFill>
                <a:srgbClr val="CC00FF"/>
              </a:solidFill>
            </a:endParaRPr>
          </a:p>
          <a:p>
            <a:pPr lvl="2">
              <a:buFont typeface="Courier New" pitchFamily="49" charset="0"/>
              <a:buChar char="o"/>
            </a:pPr>
            <a:r>
              <a:rPr lang="en-US" sz="1400" dirty="0"/>
              <a:t> Solitary wave on a composite beach </a:t>
            </a:r>
          </a:p>
          <a:p>
            <a:pPr lvl="2">
              <a:buFont typeface="Courier New" pitchFamily="49" charset="0"/>
              <a:buChar char="o"/>
            </a:pPr>
            <a:r>
              <a:rPr lang="en-US" sz="1400" dirty="0"/>
              <a:t> Solitary wave on a conical island </a:t>
            </a:r>
          </a:p>
          <a:p>
            <a:pPr lvl="2">
              <a:buFont typeface="Courier New" pitchFamily="49" charset="0"/>
              <a:buChar char="o"/>
            </a:pPr>
            <a:r>
              <a:rPr lang="en-US" sz="1400" dirty="0"/>
              <a:t> Tsunami </a:t>
            </a:r>
            <a:r>
              <a:rPr lang="en-US" sz="1400" dirty="0" err="1"/>
              <a:t>runup</a:t>
            </a:r>
            <a:r>
              <a:rPr lang="en-US" sz="1400" dirty="0"/>
              <a:t> onto a complex three-dimensional beach; </a:t>
            </a:r>
            <a:r>
              <a:rPr lang="en-US" sz="1400" dirty="0" err="1"/>
              <a:t>Monai</a:t>
            </a:r>
            <a:r>
              <a:rPr lang="en-US" sz="1400" dirty="0"/>
              <a:t> Valley  </a:t>
            </a:r>
          </a:p>
          <a:p>
            <a:pPr lvl="2">
              <a:buFont typeface="Courier New" pitchFamily="49" charset="0"/>
              <a:buChar char="o"/>
            </a:pPr>
            <a:r>
              <a:rPr lang="en-US" sz="1400" dirty="0"/>
              <a:t> Vortex shedding behind an island</a:t>
            </a:r>
          </a:p>
          <a:p>
            <a:pPr lvl="1">
              <a:buFont typeface="Courier New" pitchFamily="49" charset="0"/>
              <a:buChar char="o"/>
            </a:pPr>
            <a:r>
              <a:rPr lang="en-US" sz="1400" dirty="0"/>
              <a:t> Field tests</a:t>
            </a:r>
          </a:p>
          <a:p>
            <a:pPr lvl="2">
              <a:buFont typeface="Courier New" pitchFamily="49" charset="0"/>
              <a:buChar char="o"/>
            </a:pPr>
            <a:r>
              <a:rPr lang="en-US" sz="1400" dirty="0"/>
              <a:t> 1964 Prince William Sound tsunami (on OR coast)</a:t>
            </a:r>
          </a:p>
          <a:p>
            <a:pPr lvl="2">
              <a:buFont typeface="Courier New" pitchFamily="49" charset="0"/>
              <a:buChar char="o"/>
            </a:pPr>
            <a:r>
              <a:rPr lang="en-US" sz="1400" dirty="0"/>
              <a:t>1993 </a:t>
            </a:r>
            <a:r>
              <a:rPr lang="en-US" sz="1400" dirty="0" err="1"/>
              <a:t>Nansei</a:t>
            </a:r>
            <a:r>
              <a:rPr lang="en-US" sz="1400" dirty="0"/>
              <a:t>-Oki-Hokkaido tsunami</a:t>
            </a:r>
          </a:p>
          <a:p>
            <a:pPr lvl="2">
              <a:buFont typeface="Courier New" pitchFamily="49" charset="0"/>
              <a:buChar char="o"/>
            </a:pPr>
            <a:r>
              <a:rPr lang="en-US" sz="1400" dirty="0"/>
              <a:t> 2010 Chilean</a:t>
            </a:r>
          </a:p>
          <a:p>
            <a:pPr>
              <a:buFont typeface="Courier New" pitchFamily="49" charset="0"/>
              <a:buChar char="o"/>
            </a:pPr>
            <a:r>
              <a:rPr lang="en-US" sz="1600" dirty="0"/>
              <a:t> Hydraulics</a:t>
            </a:r>
          </a:p>
          <a:p>
            <a:pPr>
              <a:buFont typeface="Courier New" pitchFamily="49" charset="0"/>
              <a:buChar char="o"/>
            </a:pPr>
            <a:r>
              <a:rPr lang="en-US" sz="1600" dirty="0"/>
              <a:t> Hydrostatic: </a:t>
            </a:r>
            <a:r>
              <a:rPr lang="en-US" sz="1600" dirty="0" err="1"/>
              <a:t>geostrophy</a:t>
            </a:r>
            <a:r>
              <a:rPr lang="en-US" sz="1600" dirty="0"/>
              <a:t>, global…</a:t>
            </a:r>
          </a:p>
          <a:p>
            <a:pPr>
              <a:buFont typeface="Courier New" pitchFamily="49" charset="0"/>
              <a:buChar char="o"/>
            </a:pPr>
            <a:r>
              <a:rPr lang="en-US" sz="1600" dirty="0"/>
              <a:t> Non-hydrostatic</a:t>
            </a:r>
          </a:p>
          <a:p>
            <a:pPr lvl="1">
              <a:buFont typeface="Courier New" pitchFamily="49" charset="0"/>
              <a:buChar char="o"/>
            </a:pPr>
            <a:r>
              <a:rPr lang="en-US" sz="1400" dirty="0"/>
              <a:t> Standing waves</a:t>
            </a:r>
          </a:p>
          <a:p>
            <a:pPr lvl="1">
              <a:buFont typeface="Courier New" pitchFamily="49" charset="0"/>
              <a:buChar char="o"/>
            </a:pPr>
            <a:r>
              <a:rPr lang="en-US" sz="1400" dirty="0"/>
              <a:t> Internal waves</a:t>
            </a:r>
          </a:p>
          <a:p>
            <a:pPr>
              <a:buFont typeface="Courier New" pitchFamily="49" charset="0"/>
              <a:buChar char="o"/>
            </a:pPr>
            <a:r>
              <a:rPr lang="en-US" sz="1600" dirty="0"/>
              <a:t> Salt intrusion: Columbia River, San Francisco Bay, Chesapeake Bay, European estuaries (</a:t>
            </a:r>
            <a:r>
              <a:rPr lang="en-US" sz="1600" dirty="0" err="1"/>
              <a:t>Burla</a:t>
            </a:r>
            <a:r>
              <a:rPr lang="en-US" sz="1600" dirty="0"/>
              <a:t> 2009…)</a:t>
            </a:r>
          </a:p>
          <a:p>
            <a:pPr>
              <a:buFont typeface="Courier New" pitchFamily="49" charset="0"/>
              <a:buChar char="o"/>
            </a:pPr>
            <a:r>
              <a:rPr lang="en-US" sz="1600" dirty="0"/>
              <a:t> SCHISM-WWM: Roland et al. (2012 JGR)</a:t>
            </a:r>
          </a:p>
          <a:p>
            <a:pPr>
              <a:buFont typeface="Courier New" pitchFamily="49" charset="0"/>
              <a:buChar char="o"/>
            </a:pPr>
            <a:r>
              <a:rPr lang="en-US" sz="1600" dirty="0"/>
              <a:t> SCHISM-</a:t>
            </a:r>
            <a:r>
              <a:rPr lang="en-US" sz="1600" dirty="0" err="1"/>
              <a:t>EcoSim</a:t>
            </a:r>
            <a:r>
              <a:rPr lang="en-US" sz="1600" dirty="0"/>
              <a:t>: (Rodrigues et al. 2009)</a:t>
            </a:r>
          </a:p>
          <a:p>
            <a:pPr>
              <a:buFont typeface="Courier New" pitchFamily="49" charset="0"/>
              <a:buChar char="o"/>
            </a:pPr>
            <a:r>
              <a:rPr lang="en-US" sz="1600" dirty="0"/>
              <a:t> SCHISM-SED (Pinto et al. 2012)</a:t>
            </a:r>
          </a:p>
          <a:p>
            <a:pPr>
              <a:buFont typeface="Courier New" pitchFamily="49" charset="0"/>
              <a:buChar char="o"/>
            </a:pPr>
            <a:r>
              <a:rPr lang="en-US" sz="1600" dirty="0"/>
              <a:t> SCHISM-related publications: http://ccrm.vims.edu/schism/schism_pubs.html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683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7339" y="0"/>
            <a:ext cx="13678660" cy="514377"/>
          </a:xfrm>
          <a:noFill/>
        </p:spPr>
        <p:txBody>
          <a:bodyPr>
            <a:noAutofit/>
          </a:bodyPr>
          <a:lstStyle/>
          <a:p>
            <a:r>
              <a:rPr lang="en-US" sz="3600" b="1" dirty="0">
                <a:latin typeface="+mn-lt"/>
              </a:rPr>
              <a:t>A</a:t>
            </a:r>
            <a:r>
              <a:rPr lang="en-US" sz="3600" b="1" dirty="0" smtClean="0">
                <a:latin typeface="+mn-lt"/>
              </a:rPr>
              <a:t>pplications</a:t>
            </a:r>
            <a:endParaRPr lang="en-US" sz="3600" b="1" dirty="0"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610821" y="202501"/>
            <a:ext cx="1936847" cy="378935"/>
          </a:xfrm>
          <a:prstGeom prst="rect">
            <a:avLst/>
          </a:prstGeom>
          <a:noFill/>
        </p:spPr>
        <p:txBody>
          <a:bodyPr wrap="none" lIns="100950" tIns="50475" rIns="100950" bIns="50475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c/o: SCHISM users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-6774" y="457082"/>
            <a:ext cx="13770141" cy="6889057"/>
            <a:chOff x="-6774" y="457082"/>
            <a:chExt cx="13770141" cy="6889057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31204" y="2924876"/>
              <a:ext cx="2629796" cy="2181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" name="TextBox 57"/>
            <p:cNvSpPr txBox="1"/>
            <p:nvPr/>
          </p:nvSpPr>
          <p:spPr>
            <a:xfrm>
              <a:off x="11872646" y="3234726"/>
              <a:ext cx="308098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-6774" y="457082"/>
              <a:ext cx="13770141" cy="6889057"/>
              <a:chOff x="-6774" y="457082"/>
              <a:chExt cx="13770141" cy="6889057"/>
            </a:xfrm>
          </p:grpSpPr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5495"/>
              <a:stretch/>
            </p:blipFill>
            <p:spPr bwMode="auto">
              <a:xfrm>
                <a:off x="11164107" y="595323"/>
                <a:ext cx="2551891" cy="22488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7" name="Group 16"/>
              <p:cNvGrpSpPr/>
              <p:nvPr/>
            </p:nvGrpSpPr>
            <p:grpSpPr>
              <a:xfrm>
                <a:off x="7744167" y="457082"/>
                <a:ext cx="3428501" cy="2194559"/>
                <a:chOff x="533733" y="386126"/>
                <a:chExt cx="8076533" cy="6085747"/>
              </a:xfrm>
            </p:grpSpPr>
            <p:pic>
              <p:nvPicPr>
                <p:cNvPr id="8" name="Picture 7" descr="fig13b.png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533733" y="386126"/>
                  <a:ext cx="8076533" cy="6085747"/>
                </a:xfrm>
                <a:prstGeom prst="rect">
                  <a:avLst/>
                </a:prstGeom>
              </p:spPr>
            </p:pic>
            <p:sp>
              <p:nvSpPr>
                <p:cNvPr id="9" name="Rectangle 8"/>
                <p:cNvSpPr/>
                <p:nvPr/>
              </p:nvSpPr>
              <p:spPr>
                <a:xfrm>
                  <a:off x="685800" y="457200"/>
                  <a:ext cx="3581400" cy="43434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4495800" y="2667000"/>
                  <a:ext cx="990600" cy="12954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1" name="Straight Connector 10"/>
                <p:cNvCxnSpPr/>
                <p:nvPr/>
              </p:nvCxnSpPr>
              <p:spPr>
                <a:xfrm flipH="1" flipV="1">
                  <a:off x="4267200" y="685800"/>
                  <a:ext cx="228600" cy="19812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 flipH="1">
                  <a:off x="4267200" y="3962400"/>
                  <a:ext cx="228600" cy="83820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Group 5"/>
              <p:cNvGrpSpPr/>
              <p:nvPr/>
            </p:nvGrpSpPr>
            <p:grpSpPr>
              <a:xfrm>
                <a:off x="-6774" y="586575"/>
                <a:ext cx="13770141" cy="6759564"/>
                <a:chOff x="-6022" y="549914"/>
                <a:chExt cx="12240125" cy="6337092"/>
              </a:xfrm>
            </p:grpSpPr>
            <p:pic>
              <p:nvPicPr>
                <p:cNvPr id="6146" name="Picture 2"/>
                <p:cNvPicPr>
                  <a:picLocks noChangeAspect="1"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02938" y="5225546"/>
                  <a:ext cx="1965316" cy="16146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" name="Picture 2"/>
                <p:cNvPicPr>
                  <a:picLocks noChangeAspect="1" noChangeArrowheads="1"/>
                </p:cNvPicPr>
                <p:nvPr/>
              </p:nvPicPr>
              <p:blipFill>
                <a:blip r:embed="rId7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58252" y="4868512"/>
                  <a:ext cx="2566371" cy="20184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7" name="Picture 3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2024"/>
                <a:stretch/>
              </p:blipFill>
              <p:spPr bwMode="auto">
                <a:xfrm>
                  <a:off x="10669851" y="5168642"/>
                  <a:ext cx="1564252" cy="16454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0" name="Picture 2"/>
                <p:cNvPicPr>
                  <a:picLocks noChangeAspect="1" noChangeArrowheads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922" y="3809420"/>
                  <a:ext cx="2634296" cy="16756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147" name="Picture 3"/>
                <p:cNvPicPr>
                  <a:picLocks noChangeAspect="1" noChangeArrowheads="1"/>
                </p:cNvPicPr>
                <p:nvPr/>
              </p:nvPicPr>
              <p:blipFill>
                <a:blip r:embed="rId10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76163" y="4313716"/>
                  <a:ext cx="1456563" cy="9409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65" name="Picture 1"/>
                <p:cNvPicPr>
                  <a:picLocks noChangeAspect="1" noChangeArrowheads="1"/>
                </p:cNvPicPr>
                <p:nvPr/>
              </p:nvPicPr>
              <p:blipFill>
                <a:blip r:embed="rId11" cstate="print"/>
                <a:srcRect/>
                <a:stretch>
                  <a:fillRect/>
                </a:stretch>
              </p:blipFill>
              <p:spPr bwMode="auto">
                <a:xfrm>
                  <a:off x="2088045" y="760937"/>
                  <a:ext cx="2142427" cy="90624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" name="Picture 17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4272511" y="549914"/>
                  <a:ext cx="2622550" cy="1710915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11266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13" cstate="print"/>
                <a:srcRect l="3" r="46447"/>
                <a:stretch/>
              </p:blipFill>
              <p:spPr bwMode="auto">
                <a:xfrm>
                  <a:off x="163509" y="2197263"/>
                  <a:ext cx="1950720" cy="1676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51234" name="Picture 2"/>
                <p:cNvPicPr>
                  <a:picLocks noChangeAspect="1" noChangeArrowheads="1"/>
                </p:cNvPicPr>
                <p:nvPr/>
              </p:nvPicPr>
              <p:blipFill>
                <a:blip r:embed="rId1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0970" y="2314177"/>
                  <a:ext cx="2089391" cy="12629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3074" name="Picture 2"/>
                <p:cNvPicPr>
                  <a:picLocks noChangeAspect="1" noChangeArrowheads="1"/>
                </p:cNvPicPr>
                <p:nvPr/>
              </p:nvPicPr>
              <p:blipFill>
                <a:blip r:embed="rId1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6022" y="5514003"/>
                  <a:ext cx="3673923" cy="13558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Picture 7"/>
                <p:cNvPicPr>
                  <a:picLocks noChangeAspect="1" noChangeArrowheads="1"/>
                </p:cNvPicPr>
                <p:nvPr/>
              </p:nvPicPr>
              <p:blipFill>
                <a:blip r:embed="rId16" cstate="print"/>
                <a:srcRect/>
                <a:stretch>
                  <a:fillRect/>
                </a:stretch>
              </p:blipFill>
              <p:spPr bwMode="auto">
                <a:xfrm>
                  <a:off x="32831" y="617584"/>
                  <a:ext cx="2029741" cy="13055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9" name="TextBox 28"/>
                <p:cNvSpPr txBox="1"/>
                <p:nvPr/>
              </p:nvSpPr>
              <p:spPr>
                <a:xfrm>
                  <a:off x="2383450" y="1375090"/>
                  <a:ext cx="273865" cy="3606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</a:rPr>
                    <a:t>2</a:t>
                  </a: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984104" y="803537"/>
                  <a:ext cx="273865" cy="3606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chemeClr val="bg1"/>
                      </a:solidFill>
                    </a:rPr>
                    <a:t>1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4502953" y="1645349"/>
                  <a:ext cx="273865" cy="3606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chemeClr val="bg1"/>
                      </a:solidFill>
                    </a:rPr>
                    <a:t>3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9218660" y="1681104"/>
                  <a:ext cx="273865" cy="3606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</a:rPr>
                    <a:t>4</a:t>
                  </a: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430972" y="5916553"/>
                  <a:ext cx="383580" cy="3606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chemeClr val="bg1"/>
                      </a:solidFill>
                    </a:rPr>
                    <a:t>10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11389460" y="5408667"/>
                  <a:ext cx="273865" cy="3606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</a:rPr>
                    <a:t>6</a:t>
                  </a: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6898908" y="4431245"/>
                  <a:ext cx="273865" cy="3606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chemeClr val="bg1"/>
                      </a:solidFill>
                    </a:rPr>
                    <a:t>8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7924867" y="5775265"/>
                  <a:ext cx="273865" cy="3606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</a:rPr>
                    <a:t>7</a:t>
                  </a: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1544138" y="4439297"/>
                  <a:ext cx="383580" cy="3606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chemeClr val="bg1"/>
                      </a:solidFill>
                    </a:rPr>
                    <a:t>11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471922" y="2826720"/>
                  <a:ext cx="383580" cy="3606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chemeClr val="bg1"/>
                      </a:solidFill>
                    </a:rPr>
                    <a:t>12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2427109" y="2761006"/>
                  <a:ext cx="383580" cy="3606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chemeClr val="bg1"/>
                      </a:solidFill>
                    </a:rPr>
                    <a:t>13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5597091" y="5485602"/>
                  <a:ext cx="273865" cy="3606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</a:rPr>
                    <a:t>9</a:t>
                  </a:r>
                </a:p>
              </p:txBody>
            </p:sp>
            <p:pic>
              <p:nvPicPr>
                <p:cNvPr id="16" name="Picture 3"/>
                <p:cNvPicPr>
                  <a:picLocks noChangeAspect="1" noChangeArrowheads="1"/>
                </p:cNvPicPr>
                <p:nvPr/>
              </p:nvPicPr>
              <p:blipFill>
                <a:blip r:embed="rId17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057250" y="4858836"/>
                  <a:ext cx="1520412" cy="19166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6" name="TextBox 75"/>
                <p:cNvSpPr txBox="1"/>
                <p:nvPr/>
              </p:nvSpPr>
              <p:spPr>
                <a:xfrm>
                  <a:off x="9567366" y="5508427"/>
                  <a:ext cx="383580" cy="3606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chemeClr val="bg1"/>
                      </a:solidFill>
                    </a:rPr>
                    <a:t>14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6148" name="Picture 4"/>
                <p:cNvPicPr>
                  <a:picLocks noChangeAspect="1" noChangeArrowheads="1"/>
                </p:cNvPicPr>
                <p:nvPr/>
              </p:nvPicPr>
              <p:blipFill>
                <a:blip r:embed="rId18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84344" y="4275645"/>
                  <a:ext cx="2591267" cy="12099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8" name="TextBox 77"/>
                <p:cNvSpPr txBox="1"/>
                <p:nvPr/>
              </p:nvSpPr>
              <p:spPr>
                <a:xfrm>
                  <a:off x="3249197" y="5040880"/>
                  <a:ext cx="383580" cy="3606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chemeClr val="bg1"/>
                      </a:solidFill>
                    </a:rPr>
                    <a:t>15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10324065" y="684376"/>
                  <a:ext cx="383580" cy="3606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 smtClean="0">
                      <a:solidFill>
                        <a:srgbClr val="00B0F0"/>
                      </a:solidFill>
                    </a:rPr>
                    <a:t>16</a:t>
                  </a:r>
                  <a:endParaRPr lang="en-US" b="1" dirty="0">
                    <a:solidFill>
                      <a:srgbClr val="00B0F0"/>
                    </a:solidFill>
                  </a:endParaRPr>
                </a:p>
              </p:txBody>
            </p:sp>
          </p:grpSp>
        </p:grpSp>
      </p:grpSp>
      <p:grpSp>
        <p:nvGrpSpPr>
          <p:cNvPr id="15" name="Group 14"/>
          <p:cNvGrpSpPr/>
          <p:nvPr/>
        </p:nvGrpSpPr>
        <p:grpSpPr>
          <a:xfrm>
            <a:off x="5204072" y="2560774"/>
            <a:ext cx="4263953" cy="1939700"/>
            <a:chOff x="5525608" y="2540678"/>
            <a:chExt cx="4263953" cy="193970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5608" y="2540678"/>
              <a:ext cx="4202471" cy="19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5747951" y="2818993"/>
              <a:ext cx="746522" cy="546381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950" tIns="50475" rIns="100950" bIns="50475"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758631" y="2797570"/>
              <a:ext cx="339397" cy="393954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090851" y="2994548"/>
              <a:ext cx="253603" cy="208266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950" tIns="50475" rIns="100950" bIns="50475"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015806" y="2889010"/>
              <a:ext cx="339397" cy="393954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217652" y="3182493"/>
              <a:ext cx="148233" cy="142240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950" tIns="50475" rIns="100950" bIns="50475"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120317" y="3278011"/>
              <a:ext cx="320891" cy="378935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sz="1800" b="1" dirty="0" smtClean="0">
                  <a:solidFill>
                    <a:schemeClr val="bg1"/>
                  </a:solidFill>
                </a:rPr>
                <a:t>3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643631" y="3008644"/>
              <a:ext cx="258035" cy="214490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950" tIns="50475" rIns="100950" bIns="50475"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02950" y="2910278"/>
              <a:ext cx="339397" cy="393954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761933" y="3176296"/>
              <a:ext cx="339397" cy="393954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5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874648" y="3008644"/>
              <a:ext cx="258035" cy="133407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950" tIns="50475" rIns="100950" bIns="50475"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6772648" y="3250224"/>
              <a:ext cx="258035" cy="214490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950" tIns="50475" rIns="100950" bIns="50475"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642837" y="2566908"/>
              <a:ext cx="412262" cy="348157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</a:rPr>
                <a:t>10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7312432" y="2846084"/>
              <a:ext cx="339328" cy="346570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950" tIns="50475" rIns="100950" bIns="50475"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7473173" y="2948165"/>
              <a:ext cx="169665" cy="173285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950" tIns="50475" rIns="100950" bIns="50475"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8947491" y="2978163"/>
              <a:ext cx="443772" cy="472427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950" tIns="50475" rIns="100950" bIns="50475"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9222525" y="3049284"/>
              <a:ext cx="129017" cy="143370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950" tIns="50475" rIns="100950" bIns="50475"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8639089" y="3080327"/>
              <a:ext cx="476710" cy="156928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950" tIns="50475" rIns="100950" bIns="50475"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443062" y="3829953"/>
              <a:ext cx="339397" cy="393954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012145" y="3144327"/>
              <a:ext cx="339397" cy="393954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7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9165471" y="2938370"/>
              <a:ext cx="320891" cy="378935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sz="1800" b="1" dirty="0" smtClean="0">
                  <a:solidFill>
                    <a:schemeClr val="bg1"/>
                  </a:solidFill>
                </a:rPr>
                <a:t>8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660281" y="2978163"/>
              <a:ext cx="320891" cy="378935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931769" y="2899153"/>
              <a:ext cx="412262" cy="348157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</a:rPr>
                <a:t>11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138946" y="2758503"/>
              <a:ext cx="412262" cy="348157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</a:rPr>
                <a:t>12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295507" y="2915385"/>
              <a:ext cx="437910" cy="378935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sz="1800" b="1" dirty="0" smtClean="0">
                  <a:solidFill>
                    <a:schemeClr val="bg1"/>
                  </a:solidFill>
                </a:rPr>
                <a:t>13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8818473" y="3769784"/>
              <a:ext cx="258035" cy="214490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950" tIns="50475" rIns="100950" bIns="50475"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698447" y="3680052"/>
              <a:ext cx="450734" cy="394324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14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7619613" y="2984939"/>
              <a:ext cx="321940" cy="229438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950" tIns="50475" rIns="100950" bIns="50475"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0653" y="3127756"/>
              <a:ext cx="450734" cy="394324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b="1" dirty="0" smtClean="0"/>
                <a:t>15</a:t>
              </a:r>
              <a:endParaRPr lang="en-US" b="1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594696" y="2818993"/>
              <a:ext cx="435682" cy="175554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950" tIns="50475" rIns="100950" bIns="50475"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9531526" y="3908369"/>
              <a:ext cx="258035" cy="214490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6807174" y="2853983"/>
              <a:ext cx="450734" cy="394324"/>
            </a:xfrm>
            <a:prstGeom prst="rect">
              <a:avLst/>
            </a:prstGeom>
            <a:noFill/>
          </p:spPr>
          <p:txBody>
            <a:bodyPr wrap="none" lIns="100950" tIns="50475" rIns="100950" bIns="50475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16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6735462" y="2931920"/>
              <a:ext cx="427733" cy="433454"/>
            </a:xfrm>
            <a:prstGeom prst="rect">
              <a:avLst/>
            </a:prstGeom>
            <a:noFill/>
            <a:ln>
              <a:solidFill>
                <a:srgbClr val="FFFF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950" tIns="50475" rIns="100950" bIns="50475"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287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90800"/>
            <a:ext cx="12344400" cy="76369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Sample applications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06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506" y="-53339"/>
            <a:ext cx="12344400" cy="510539"/>
          </a:xfrm>
        </p:spPr>
        <p:txBody>
          <a:bodyPr>
            <a:noAutofit/>
          </a:bodyPr>
          <a:lstStyle/>
          <a:p>
            <a:r>
              <a:rPr lang="en-US" sz="4400" dirty="0" smtClean="0"/>
              <a:t>Columbia River Forecast</a:t>
            </a:r>
            <a:endParaRPr lang="en-US" sz="4400" dirty="0"/>
          </a:p>
        </p:txBody>
      </p:sp>
      <p:pic>
        <p:nvPicPr>
          <p:cNvPr id="4" name="f26-sal-2011-04-22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044788"/>
            <a:ext cx="13716000" cy="52256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86300" y="6677406"/>
            <a:ext cx="8686800" cy="470016"/>
          </a:xfrm>
          <a:prstGeom prst="rect">
            <a:avLst/>
          </a:prstGeom>
        </p:spPr>
        <p:txBody>
          <a:bodyPr wrap="square" lIns="114949" tIns="57475" rIns="114949" bIns="57475">
            <a:spAutoFit/>
          </a:bodyPr>
          <a:lstStyle/>
          <a:p>
            <a:r>
              <a:rPr lang="en-US" dirty="0">
                <a:hlinkClick r:id="rId6"/>
              </a:rPr>
              <a:t>http://tidesandcurrents.noaa.gov/ofs/creofs/creofs.html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92690" y="6578919"/>
            <a:ext cx="2397736" cy="577737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3000" b="1" dirty="0"/>
              <a:t>NOAA COOPS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18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899008"/>
            <a:ext cx="7924800" cy="5536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5680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031" y="0"/>
            <a:ext cx="12344400" cy="48768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/>
              <a:t>San Francisco Bay &amp; Delta</a:t>
            </a:r>
            <a:endParaRPr lang="en-US" sz="4400" dirty="0"/>
          </a:p>
        </p:txBody>
      </p:sp>
      <p:sp>
        <p:nvSpPr>
          <p:cNvPr id="60427" name="Rectangle 11"/>
          <p:cNvSpPr>
            <a:spLocks noChangeArrowheads="1"/>
          </p:cNvSpPr>
          <p:nvPr/>
        </p:nvSpPr>
        <p:spPr bwMode="auto">
          <a:xfrm>
            <a:off x="0" y="883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-2262" y="650240"/>
            <a:ext cx="13611842" cy="6502401"/>
            <a:chOff x="-2262" y="650240"/>
            <a:chExt cx="13611842" cy="6502401"/>
          </a:xfrm>
        </p:grpSpPr>
        <p:pic>
          <p:nvPicPr>
            <p:cNvPr id="35123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62" y="650240"/>
              <a:ext cx="6911409" cy="2600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1" y="650241"/>
              <a:ext cx="6522979" cy="27839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" y="3738882"/>
              <a:ext cx="6800088" cy="3164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2301" y="3631793"/>
              <a:ext cx="6623793" cy="3520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917793"/>
            <a:ext cx="5029200" cy="5032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850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0"/>
            <a:ext cx="13397025" cy="6502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Grid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498" y="731520"/>
            <a:ext cx="11955004" cy="536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63600"/>
            <a:ext cx="10744200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57700" y="6664960"/>
            <a:ext cx="3484444" cy="470016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dirty="0" smtClean="0"/>
              <a:t>Non-orthogonal grid helps!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9859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81280"/>
            <a:ext cx="11658600" cy="325120"/>
          </a:xfrm>
        </p:spPr>
        <p:txBody>
          <a:bodyPr>
            <a:normAutofit fontScale="90000"/>
          </a:bodyPr>
          <a:lstStyle/>
          <a:p>
            <a:r>
              <a:rPr lang="en-US" sz="3500" dirty="0"/>
              <a:t>North and Baltic Seas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76200" y="533400"/>
            <a:ext cx="6914047" cy="5425218"/>
          </a:xfrm>
          <a:prstGeom prst="rect">
            <a:avLst/>
          </a:prstGeom>
          <a:noFill/>
        </p:spPr>
        <p:txBody>
          <a:bodyPr wrap="square" lIns="114949" tIns="57475" rIns="114949" bIns="57475" rtlCol="0">
            <a:spAutoFit/>
          </a:bodyPr>
          <a:lstStyle/>
          <a:p>
            <a:pPr marL="359216" indent="-359216">
              <a:buFont typeface="Arial" pitchFamily="34" charset="0"/>
              <a:buChar char="•"/>
            </a:pPr>
            <a:r>
              <a:rPr lang="en-US" dirty="0" smtClean="0"/>
              <a:t>Unstructured grid covering North &amp; </a:t>
            </a:r>
            <a:r>
              <a:rPr lang="en-US" dirty="0"/>
              <a:t>B</a:t>
            </a:r>
            <a:r>
              <a:rPr lang="en-US" dirty="0" smtClean="0"/>
              <a:t>altic Seas</a:t>
            </a:r>
          </a:p>
          <a:p>
            <a:pPr marL="933962" lvl="1" indent="-359216">
              <a:buFont typeface="Arial" pitchFamily="34" charset="0"/>
              <a:buChar char="•"/>
            </a:pPr>
            <a:r>
              <a:rPr lang="en-US" dirty="0" smtClean="0"/>
              <a:t>310K nodes, 620K triangles</a:t>
            </a:r>
          </a:p>
          <a:p>
            <a:pPr marL="933962" lvl="1" indent="-359216">
              <a:buFont typeface="Arial" pitchFamily="34" charset="0"/>
              <a:buChar char="•"/>
            </a:pPr>
            <a:r>
              <a:rPr lang="en-US" dirty="0" smtClean="0"/>
              <a:t>Resolution: 200m in German Bight and Danish Strait (min=60m)</a:t>
            </a:r>
          </a:p>
          <a:p>
            <a:pPr marL="933962" lvl="1" indent="-359216">
              <a:buFont typeface="Arial" pitchFamily="34" charset="0"/>
              <a:buChar char="•"/>
            </a:pPr>
            <a:r>
              <a:rPr lang="en-US" dirty="0" smtClean="0"/>
              <a:t>LSC</a:t>
            </a:r>
            <a:r>
              <a:rPr lang="en-US" baseline="30000" dirty="0" smtClean="0"/>
              <a:t>2 </a:t>
            </a:r>
            <a:r>
              <a:rPr lang="en-US" dirty="0" smtClean="0"/>
              <a:t> (29 layers on average)</a:t>
            </a:r>
          </a:p>
          <a:p>
            <a:pPr marL="359216" indent="-359216">
              <a:buFont typeface="Arial" pitchFamily="34" charset="0"/>
              <a:buChar char="•"/>
            </a:pPr>
            <a:r>
              <a:rPr lang="en-US" dirty="0" smtClean="0"/>
              <a:t>3D </a:t>
            </a:r>
            <a:r>
              <a:rPr lang="en-US" dirty="0" err="1"/>
              <a:t>b</a:t>
            </a:r>
            <a:r>
              <a:rPr lang="en-US" dirty="0" err="1" smtClean="0"/>
              <a:t>aroclinic</a:t>
            </a:r>
            <a:r>
              <a:rPr lang="en-US" dirty="0" smtClean="0"/>
              <a:t> simulation</a:t>
            </a:r>
          </a:p>
          <a:p>
            <a:pPr marL="933962" lvl="1" indent="-359216">
              <a:buFont typeface="Arial" pitchFamily="34" charset="0"/>
              <a:buChar char="•"/>
            </a:pPr>
            <a:r>
              <a:rPr lang="en-US" dirty="0" smtClean="0"/>
              <a:t>Initial &amp; boundary conditions from </a:t>
            </a:r>
            <a:r>
              <a:rPr lang="en-US" dirty="0" err="1" smtClean="0"/>
              <a:t>MyOcean</a:t>
            </a:r>
            <a:endParaRPr lang="en-US" dirty="0" smtClean="0"/>
          </a:p>
          <a:p>
            <a:pPr marL="933962" lvl="1" indent="-359216">
              <a:buFont typeface="Arial" pitchFamily="34" charset="0"/>
              <a:buChar char="•"/>
            </a:pPr>
            <a:r>
              <a:rPr lang="en-US" dirty="0" smtClean="0"/>
              <a:t>Monthly mean river flow</a:t>
            </a:r>
          </a:p>
          <a:p>
            <a:pPr marL="933962" lvl="1" indent="-359216">
              <a:buFont typeface="Arial" pitchFamily="34" charset="0"/>
              <a:buChar char="•"/>
            </a:pPr>
            <a:r>
              <a:rPr lang="en-US" dirty="0" smtClean="0"/>
              <a:t>Atmos. </a:t>
            </a:r>
            <a:r>
              <a:rPr lang="en-US" dirty="0"/>
              <a:t>f</a:t>
            </a:r>
            <a:r>
              <a:rPr lang="en-US" dirty="0" smtClean="0"/>
              <a:t>orcing from DWD</a:t>
            </a:r>
          </a:p>
          <a:p>
            <a:pPr marL="933962" lvl="1" indent="-359216">
              <a:buFont typeface="Arial" pitchFamily="34" charset="0"/>
              <a:buChar char="•"/>
            </a:pPr>
            <a:r>
              <a:rPr lang="en-US" dirty="0" smtClean="0"/>
              <a:t>Time step 150s</a:t>
            </a:r>
          </a:p>
          <a:p>
            <a:pPr marL="933962" lvl="1" indent="-359216">
              <a:buFont typeface="Arial" pitchFamily="34" charset="0"/>
              <a:buChar char="•"/>
            </a:pPr>
            <a:r>
              <a:rPr lang="en-US" dirty="0" smtClean="0"/>
              <a:t>TVD</a:t>
            </a:r>
            <a:r>
              <a:rPr lang="en-US" baseline="30000" dirty="0" smtClean="0"/>
              <a:t>2</a:t>
            </a:r>
            <a:r>
              <a:rPr lang="en-US" dirty="0" smtClean="0"/>
              <a:t> transport</a:t>
            </a:r>
            <a:endParaRPr lang="en-US" dirty="0" smtClean="0"/>
          </a:p>
          <a:p>
            <a:pPr marL="933962" lvl="1" indent="-359216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On 160CPUs (Whirlwind), it runs 252x faster than </a:t>
            </a:r>
            <a:r>
              <a:rPr lang="en-US" b="1" dirty="0" smtClean="0">
                <a:solidFill>
                  <a:srgbClr val="FF0000"/>
                </a:solidFill>
              </a:rPr>
              <a:t>real time 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359216" indent="-359216">
              <a:buFont typeface="Arial" pitchFamily="34" charset="0"/>
              <a:buChar char="•"/>
            </a:pPr>
            <a:r>
              <a:rPr lang="en-US" dirty="0" smtClean="0"/>
              <a:t>A key challenge is the convoluted Danish Strait (Belts, Sound…)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548304" y="2484014"/>
            <a:ext cx="7113217" cy="4708752"/>
            <a:chOff x="1143907" y="506242"/>
            <a:chExt cx="5892754" cy="6487433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3771" y="3596321"/>
              <a:ext cx="5652890" cy="30174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" name="Group 6"/>
            <p:cNvGrpSpPr/>
            <p:nvPr/>
          </p:nvGrpSpPr>
          <p:grpSpPr>
            <a:xfrm>
              <a:off x="1143907" y="506242"/>
              <a:ext cx="5892754" cy="6487433"/>
              <a:chOff x="1674329" y="3371509"/>
              <a:chExt cx="5892754" cy="6487433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1200" y="3371509"/>
                <a:ext cx="5585883" cy="297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2667000" y="3565544"/>
                <a:ext cx="425215" cy="614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(a)</a:t>
                </a:r>
                <a:endParaRPr lang="en-US" b="1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4497243" y="9350099"/>
                <a:ext cx="1006066" cy="5088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 err="1"/>
                  <a:t>Longitutde</a:t>
                </a:r>
                <a:endParaRPr lang="en-US" sz="1800" b="1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 rot="16200000">
                <a:off x="1157158" y="4564058"/>
                <a:ext cx="1340306" cy="3059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/>
                  <a:t>Latitude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 rot="16200000">
                <a:off x="1157158" y="7531160"/>
                <a:ext cx="1340306" cy="3059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/>
                  <a:t>Latitude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598025" y="6522867"/>
                <a:ext cx="435838" cy="614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(b)</a:t>
                </a:r>
                <a:endParaRPr lang="en-US" b="1" dirty="0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383264" y="6787874"/>
            <a:ext cx="2534055" cy="470016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dirty="0" smtClean="0"/>
              <a:t>Zhang et al. (2016)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21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19050"/>
            <a:ext cx="2907379" cy="248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0107537" y="1262318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North Sea</a:t>
            </a:r>
          </a:p>
        </p:txBody>
      </p:sp>
      <p:sp>
        <p:nvSpPr>
          <p:cNvPr id="17" name="TextBox 16"/>
          <p:cNvSpPr txBox="1"/>
          <p:nvPr/>
        </p:nvSpPr>
        <p:spPr>
          <a:xfrm rot="17880551">
            <a:off x="11694232" y="1077652"/>
            <a:ext cx="1055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 smtClean="0">
                <a:solidFill>
                  <a:schemeClr val="bg1"/>
                </a:solidFill>
              </a:rPr>
              <a:t>BalticSea</a:t>
            </a:r>
            <a:endParaRPr lang="en-US" sz="18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81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hlinkClick r:id="rId3" action="ppaction://hlinkfile"/>
          </p:cNvPr>
          <p:cNvSpPr txBox="1"/>
          <p:nvPr/>
        </p:nvSpPr>
        <p:spPr>
          <a:xfrm>
            <a:off x="4114801" y="325120"/>
            <a:ext cx="4465803" cy="470016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b="1" dirty="0" err="1" smtClean="0">
                <a:hlinkClick r:id="rId4" action="ppaction://hlinkfile"/>
              </a:rPr>
              <a:t>Dar</a:t>
            </a:r>
            <a:r>
              <a:rPr lang="en-US" b="1" dirty="0" err="1" smtClean="0">
                <a:latin typeface="Symbol" panose="05050102010706020507" pitchFamily="18" charset="2"/>
                <a:hlinkClick r:id="rId4" action="ppaction://hlinkfile"/>
              </a:rPr>
              <a:t>b</a:t>
            </a:r>
            <a:r>
              <a:rPr lang="en-US" b="1" dirty="0" smtClean="0">
                <a:hlinkClick r:id="rId4" action="ppaction://hlinkfile"/>
              </a:rPr>
              <a:t> to Gotland Basin  transect T,S</a:t>
            </a:r>
            <a:endParaRPr lang="en-US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1" y="1480427"/>
            <a:ext cx="9708431" cy="3626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3086100" y="4421820"/>
            <a:ext cx="5829300" cy="2344583"/>
            <a:chOff x="6329547" y="2286000"/>
            <a:chExt cx="3416436" cy="2181741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9547" y="2286000"/>
              <a:ext cx="2793661" cy="218174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162800" y="4006077"/>
              <a:ext cx="2583183" cy="3007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b="1" dirty="0"/>
                <a:t>Transect from </a:t>
              </a:r>
              <a:r>
                <a:rPr lang="en-US" sz="1500" b="1" dirty="0" err="1"/>
                <a:t>Dar</a:t>
              </a:r>
              <a:r>
                <a:rPr lang="en-US" sz="1500" b="1" dirty="0" err="1">
                  <a:latin typeface="Symbol" panose="05050102010706020507" pitchFamily="18" charset="2"/>
                </a:rPr>
                <a:t>b</a:t>
              </a:r>
              <a:r>
                <a:rPr lang="en-US" sz="1500" b="1" dirty="0"/>
                <a:t> to North Gotland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flipH="1" flipV="1">
              <a:off x="7726383" y="3810002"/>
              <a:ext cx="513209" cy="1960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Freeform 9"/>
          <p:cNvSpPr/>
          <p:nvPr/>
        </p:nvSpPr>
        <p:spPr>
          <a:xfrm>
            <a:off x="3788876" y="4954057"/>
            <a:ext cx="2172831" cy="1361641"/>
          </a:xfrm>
          <a:custGeom>
            <a:avLst/>
            <a:gdLst>
              <a:gd name="connsiteX0" fmla="*/ 0 w 1448554"/>
              <a:gd name="connsiteY0" fmla="*/ 1276538 h 1276538"/>
              <a:gd name="connsiteX1" fmla="*/ 217283 w 1448554"/>
              <a:gd name="connsiteY1" fmla="*/ 1195057 h 1276538"/>
              <a:gd name="connsiteX2" fmla="*/ 316871 w 1448554"/>
              <a:gd name="connsiteY2" fmla="*/ 1095469 h 1276538"/>
              <a:gd name="connsiteX3" fmla="*/ 516047 w 1448554"/>
              <a:gd name="connsiteY3" fmla="*/ 1158843 h 1276538"/>
              <a:gd name="connsiteX4" fmla="*/ 588475 w 1448554"/>
              <a:gd name="connsiteY4" fmla="*/ 1195057 h 1276538"/>
              <a:gd name="connsiteX5" fmla="*/ 896293 w 1448554"/>
              <a:gd name="connsiteY5" fmla="*/ 1158843 h 1276538"/>
              <a:gd name="connsiteX6" fmla="*/ 968721 w 1448554"/>
              <a:gd name="connsiteY6" fmla="*/ 1068309 h 1276538"/>
              <a:gd name="connsiteX7" fmla="*/ 1113576 w 1448554"/>
              <a:gd name="connsiteY7" fmla="*/ 923453 h 1276538"/>
              <a:gd name="connsiteX8" fmla="*/ 1267485 w 1448554"/>
              <a:gd name="connsiteY8" fmla="*/ 724277 h 1276538"/>
              <a:gd name="connsiteX9" fmla="*/ 1339913 w 1448554"/>
              <a:gd name="connsiteY9" fmla="*/ 443620 h 1276538"/>
              <a:gd name="connsiteX10" fmla="*/ 1294645 w 1448554"/>
              <a:gd name="connsiteY10" fmla="*/ 244443 h 1276538"/>
              <a:gd name="connsiteX11" fmla="*/ 1276538 w 1448554"/>
              <a:gd name="connsiteY11" fmla="*/ 117695 h 1276538"/>
              <a:gd name="connsiteX12" fmla="*/ 1321806 w 1448554"/>
              <a:gd name="connsiteY12" fmla="*/ 27160 h 1276538"/>
              <a:gd name="connsiteX13" fmla="*/ 1448554 w 1448554"/>
              <a:gd name="connsiteY13" fmla="*/ 0 h 127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48554" h="1276538">
                <a:moveTo>
                  <a:pt x="0" y="1276538"/>
                </a:moveTo>
                <a:lnTo>
                  <a:pt x="217283" y="1195057"/>
                </a:lnTo>
                <a:lnTo>
                  <a:pt x="316871" y="1095469"/>
                </a:lnTo>
                <a:lnTo>
                  <a:pt x="516047" y="1158843"/>
                </a:lnTo>
                <a:lnTo>
                  <a:pt x="588475" y="1195057"/>
                </a:lnTo>
                <a:lnTo>
                  <a:pt x="896293" y="1158843"/>
                </a:lnTo>
                <a:lnTo>
                  <a:pt x="968721" y="1068309"/>
                </a:lnTo>
                <a:lnTo>
                  <a:pt x="1113576" y="923453"/>
                </a:lnTo>
                <a:lnTo>
                  <a:pt x="1267485" y="724277"/>
                </a:lnTo>
                <a:lnTo>
                  <a:pt x="1339913" y="443620"/>
                </a:lnTo>
                <a:lnTo>
                  <a:pt x="1294645" y="244443"/>
                </a:lnTo>
                <a:lnTo>
                  <a:pt x="1276538" y="117695"/>
                </a:lnTo>
                <a:lnTo>
                  <a:pt x="1321806" y="27160"/>
                </a:lnTo>
                <a:lnTo>
                  <a:pt x="1448554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6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800600"/>
            <a:ext cx="4464496" cy="2565534"/>
          </a:xfrm>
          <a:prstGeom prst="rect">
            <a:avLst/>
          </a:prstGeom>
        </p:spPr>
      </p:pic>
      <p:pic>
        <p:nvPicPr>
          <p:cNvPr id="18" name="Picture 2" descr="C:\Users\stanev\AppData\Local\Temp\black_sea_complete_new_3_cut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7740352" cy="45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81280"/>
            <a:ext cx="11658600" cy="325120"/>
          </a:xfrm>
        </p:spPr>
        <p:txBody>
          <a:bodyPr>
            <a:normAutofit fontScale="90000"/>
          </a:bodyPr>
          <a:lstStyle/>
          <a:p>
            <a:r>
              <a:rPr lang="en-US" sz="3500" b="1" dirty="0" smtClean="0"/>
              <a:t>Black-</a:t>
            </a:r>
            <a:r>
              <a:rPr lang="en-US" sz="3500" b="1" dirty="0" err="1" smtClean="0"/>
              <a:t>Marama</a:t>
            </a:r>
            <a:r>
              <a:rPr lang="en-US" sz="3500" b="1" dirty="0" smtClean="0"/>
              <a:t>-Aegean Sea: cascading basins</a:t>
            </a:r>
            <a:endParaRPr lang="en-US" sz="35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191000" y="4072392"/>
            <a:ext cx="2545084" cy="470016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dirty="0" smtClean="0"/>
              <a:t>Stanev et </a:t>
            </a:r>
            <a:r>
              <a:rPr lang="en-US" dirty="0" smtClean="0"/>
              <a:t>al. (</a:t>
            </a:r>
            <a:r>
              <a:rPr lang="en-US" dirty="0" smtClean="0"/>
              <a:t>2017)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23</a:t>
            </a:fld>
            <a:endParaRPr lang="en-US"/>
          </a:p>
        </p:txBody>
      </p:sp>
      <p:pic>
        <p:nvPicPr>
          <p:cNvPr id="20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4354960"/>
            <a:ext cx="4981550" cy="2973960"/>
          </a:xfrm>
          <a:prstGeom prst="rect">
            <a:avLst/>
          </a:prstGeom>
        </p:spPr>
      </p:pic>
      <p:pic>
        <p:nvPicPr>
          <p:cNvPr id="21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457200"/>
            <a:ext cx="3816423" cy="361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67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81280"/>
            <a:ext cx="11658600" cy="325120"/>
          </a:xfrm>
        </p:spPr>
        <p:txBody>
          <a:bodyPr>
            <a:normAutofit fontScale="90000"/>
          </a:bodyPr>
          <a:lstStyle/>
          <a:p>
            <a:r>
              <a:rPr lang="en-US" sz="3500" b="1" dirty="0" smtClean="0"/>
              <a:t>Black Sea: eddying activity</a:t>
            </a:r>
            <a:endParaRPr lang="en-US" sz="3500" b="1" dirty="0"/>
          </a:p>
        </p:txBody>
      </p:sp>
      <p:pic>
        <p:nvPicPr>
          <p:cNvPr id="9" name="Picture 2" descr="C:\Users\stanev\emil\papers\my\Joseph\bl_sea\paper_straits\figs\fig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405" y="838200"/>
            <a:ext cx="8687800" cy="510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90600" y="1600200"/>
            <a:ext cx="14863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b="1" dirty="0"/>
              <a:t>08-Oct-2008</a:t>
            </a:r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996417" y="3190845"/>
            <a:ext cx="15348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b="1" dirty="0"/>
              <a:t>12-Nov-2008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1015910" y="4800600"/>
            <a:ext cx="14606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b="1" dirty="0"/>
              <a:t>22-Jan-2009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739963" y="609600"/>
            <a:ext cx="2171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Relative vorticity/f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767320" y="615062"/>
            <a:ext cx="60657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SST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009640" y="615062"/>
            <a:ext cx="64953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SSH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6201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81280"/>
            <a:ext cx="11658600" cy="325120"/>
          </a:xfrm>
        </p:spPr>
        <p:txBody>
          <a:bodyPr>
            <a:normAutofit fontScale="90000"/>
          </a:bodyPr>
          <a:lstStyle/>
          <a:p>
            <a:r>
              <a:rPr lang="en-US" sz="3500" b="1" dirty="0" smtClean="0"/>
              <a:t>Black Sea: overflow</a:t>
            </a:r>
            <a:endParaRPr lang="en-US" sz="3500" b="1" dirty="0"/>
          </a:p>
        </p:txBody>
      </p:sp>
      <p:pic>
        <p:nvPicPr>
          <p:cNvPr id="4" name="Picture 2" descr="C:\Users\stanev\emil\papers\my\Joseph\bl_sea\paper_straits\figs\fig0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98" y="1023702"/>
            <a:ext cx="4032448" cy="4287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35648" y="5311255"/>
            <a:ext cx="736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Salinity</a:t>
            </a:r>
            <a:endParaRPr lang="en-US" sz="1400" b="1" dirty="0"/>
          </a:p>
        </p:txBody>
      </p:sp>
      <p:pic>
        <p:nvPicPr>
          <p:cNvPr id="6" name="Picture 2" descr="C:\Users\stanev\emil\papers\my\Joseph\bl_sea\paper_straits\figs\fig0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698" y="1293461"/>
            <a:ext cx="6408712" cy="3493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742445" y="1023702"/>
            <a:ext cx="5641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West</a:t>
            </a:r>
            <a:endParaRPr 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323819" y="1016004"/>
            <a:ext cx="4912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East</a:t>
            </a:r>
            <a:endParaRPr lang="en-US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9932686" y="1009795"/>
            <a:ext cx="620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South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600124" y="1015851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North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779806" y="5074208"/>
            <a:ext cx="2305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Distance along transect (km)</a:t>
            </a:r>
            <a:endParaRPr lang="en-US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813698" y="4751748"/>
            <a:ext cx="620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South</a:t>
            </a:r>
            <a:endParaRPr lang="en-US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9310400" y="4751747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North</a:t>
            </a:r>
            <a:endParaRPr lang="en-US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0103422" y="4766432"/>
            <a:ext cx="6206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South</a:t>
            </a:r>
            <a:endParaRPr lang="en-US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2600124" y="4766431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North</a:t>
            </a:r>
            <a:endParaRPr lang="en-US" sz="1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105400" y="3579628"/>
            <a:ext cx="18722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(</a:t>
            </a:r>
            <a:r>
              <a:rPr lang="en-US" sz="1600" b="1" dirty="0" err="1" smtClean="0"/>
              <a:t>c,d</a:t>
            </a:r>
            <a:r>
              <a:rPr lang="en-US" sz="1600" b="1" dirty="0" smtClean="0"/>
              <a:t>) </a:t>
            </a:r>
            <a:r>
              <a:rPr lang="en-US" sz="1600" b="1" dirty="0" err="1" smtClean="0"/>
              <a:t>Bosphorous</a:t>
            </a:r>
            <a:r>
              <a:rPr lang="en-US" sz="1600" b="1" dirty="0" smtClean="0"/>
              <a:t> </a:t>
            </a:r>
          </a:p>
          <a:p>
            <a:r>
              <a:rPr lang="en-US" sz="1600" b="1" dirty="0" smtClean="0"/>
              <a:t>Strait into Black Sea</a:t>
            </a:r>
            <a:endParaRPr lang="en-US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828800" y="538710"/>
            <a:ext cx="2215799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‘Negative plume’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9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81280"/>
            <a:ext cx="11658600" cy="325120"/>
          </a:xfrm>
        </p:spPr>
        <p:txBody>
          <a:bodyPr>
            <a:normAutofit fontScale="90000"/>
          </a:bodyPr>
          <a:lstStyle/>
          <a:p>
            <a:r>
              <a:rPr lang="en-US" sz="3500" b="1" dirty="0" err="1" smtClean="0"/>
              <a:t>Bosphorous</a:t>
            </a:r>
            <a:r>
              <a:rPr lang="en-US" sz="3500" b="1" dirty="0" smtClean="0"/>
              <a:t> Strait exchange flow</a:t>
            </a:r>
            <a:endParaRPr lang="en-US" sz="3500" b="1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9526" y="837891"/>
            <a:ext cx="8252771" cy="469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484335" y="837891"/>
            <a:ext cx="668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south</a:t>
            </a:r>
            <a:endParaRPr lang="en-US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672511" y="837891"/>
            <a:ext cx="6607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north</a:t>
            </a:r>
            <a:endParaRPr lang="en-US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033692" y="5164807"/>
            <a:ext cx="1359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s</a:t>
            </a:r>
            <a:r>
              <a:rPr lang="en-US" sz="1800" b="1" dirty="0" smtClean="0"/>
              <a:t>outhern sill</a:t>
            </a:r>
            <a:endParaRPr lang="en-US" sz="1800" b="1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6570254" y="4826138"/>
            <a:ext cx="0" cy="4316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960926" y="1458091"/>
            <a:ext cx="311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T</a:t>
            </a:r>
            <a:endParaRPr lang="en-US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960926" y="2601091"/>
            <a:ext cx="306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</a:t>
            </a:r>
            <a:endParaRPr lang="en-US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887082" y="3515491"/>
            <a:ext cx="577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TKE</a:t>
            </a:r>
            <a:endParaRPr lang="en-US" sz="20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887082" y="4584680"/>
            <a:ext cx="516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/>
              <a:t>Vel</a:t>
            </a:r>
            <a:endParaRPr lang="en-US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6713526" y="813397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b="1" dirty="0"/>
              <a:t>2008-10-26</a:t>
            </a:r>
            <a:endParaRPr lang="en-US" sz="1800" b="1" dirty="0"/>
          </a:p>
        </p:txBody>
      </p:sp>
      <p:sp>
        <p:nvSpPr>
          <p:cNvPr id="27" name="Rectangle 26"/>
          <p:cNvSpPr/>
          <p:nvPr/>
        </p:nvSpPr>
        <p:spPr>
          <a:xfrm>
            <a:off x="10447326" y="840011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800" b="1" dirty="0" smtClean="0"/>
              <a:t>2008-11-02</a:t>
            </a:r>
            <a:endParaRPr lang="en-US" sz="1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2405" y="1924660"/>
            <a:ext cx="457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One of the strongest exchange flow in the ocean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Hydraulic jumps are common over sills due to supercritical flow regime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49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/>
          <p:cNvSpPr>
            <a:spLocks noGrp="1"/>
          </p:cNvSpPr>
          <p:nvPr>
            <p:ph type="ctrTitle"/>
          </p:nvPr>
        </p:nvSpPr>
        <p:spPr>
          <a:xfrm>
            <a:off x="0" y="10161"/>
            <a:ext cx="13716000" cy="538480"/>
          </a:xfrm>
          <a:noFill/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>
                    <a:lumMod val="10000"/>
                  </a:schemeClr>
                </a:solidFill>
                <a:latin typeface="+mn-lt"/>
              </a:rPr>
              <a:t>Northwestern </a:t>
            </a:r>
            <a:r>
              <a:rPr lang="en-US" sz="3600" b="1" dirty="0" smtClean="0">
                <a:solidFill>
                  <a:schemeClr val="bg1">
                    <a:lumMod val="10000"/>
                  </a:schemeClr>
                </a:solidFill>
                <a:latin typeface="+mn-lt"/>
              </a:rPr>
              <a:t>Pacific around Taiwan</a:t>
            </a:r>
            <a:endParaRPr lang="en-US" sz="3600" b="1" dirty="0">
              <a:solidFill>
                <a:schemeClr val="bg1">
                  <a:lumMod val="10000"/>
                </a:schemeClr>
              </a:solidFill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6885" y="490465"/>
            <a:ext cx="9138960" cy="31489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100950" tIns="50475" rIns="100950" bIns="50475" rtlCol="0">
            <a:spAutoFit/>
          </a:bodyPr>
          <a:lstStyle/>
          <a:p>
            <a:pPr marL="457200" indent="-457200">
              <a:buSzPct val="130000"/>
              <a:buBlip>
                <a:blip r:embed="rId3"/>
              </a:buBlip>
            </a:pPr>
            <a:r>
              <a:rPr lang="en-US" sz="2200" dirty="0"/>
              <a:t>Model set-up</a:t>
            </a:r>
          </a:p>
          <a:p>
            <a:pPr marL="946267" lvl="2" indent="-457200">
              <a:buSzPct val="130000"/>
              <a:buBlip>
                <a:blip r:embed="rId3"/>
              </a:buBlip>
            </a:pPr>
            <a:r>
              <a:rPr lang="en-US" sz="2200" dirty="0"/>
              <a:t>Horizontal grid: </a:t>
            </a:r>
            <a:r>
              <a:rPr lang="en-US" sz="2200" dirty="0" smtClean="0"/>
              <a:t>480K </a:t>
            </a:r>
            <a:r>
              <a:rPr lang="en-US" sz="2200" dirty="0"/>
              <a:t>nodes, </a:t>
            </a:r>
            <a:r>
              <a:rPr lang="en-US" sz="2200" dirty="0" smtClean="0"/>
              <a:t>960K </a:t>
            </a:r>
            <a:r>
              <a:rPr lang="en-US" sz="2200" dirty="0"/>
              <a:t>elements. </a:t>
            </a:r>
            <a:r>
              <a:rPr lang="en-US" sz="2200" dirty="0">
                <a:solidFill>
                  <a:srgbClr val="00B050"/>
                </a:solidFill>
              </a:rPr>
              <a:t>Quasi-uniform</a:t>
            </a:r>
            <a:r>
              <a:rPr lang="en-US" sz="2200" dirty="0"/>
              <a:t> resolution in open seas (5-9km), 100-200m around Taiwan, 50m nearshore, 5m min resolution (in ports/harbors)</a:t>
            </a:r>
          </a:p>
          <a:p>
            <a:pPr marL="946267" lvl="2" indent="-457200">
              <a:buSzPct val="130000"/>
              <a:buBlip>
                <a:blip r:embed="rId3"/>
              </a:buBlip>
            </a:pPr>
            <a:r>
              <a:rPr lang="en-US" sz="2200" dirty="0"/>
              <a:t>Vertical grid: LSC</a:t>
            </a:r>
            <a:r>
              <a:rPr lang="en-US" sz="2200" baseline="30000" dirty="0"/>
              <a:t>2</a:t>
            </a:r>
            <a:r>
              <a:rPr lang="en-US" sz="2200" dirty="0"/>
              <a:t>, max 41 layers (@10km depth), average 29 layers</a:t>
            </a:r>
          </a:p>
          <a:p>
            <a:pPr marL="946267" lvl="2" indent="-457200">
              <a:buSzPct val="130000"/>
              <a:buBlip>
                <a:blip r:embed="rId3"/>
              </a:buBlip>
            </a:pPr>
            <a:r>
              <a:rPr lang="en-US" sz="2200" b="1" i="1" dirty="0">
                <a:solidFill>
                  <a:srgbClr val="00B050"/>
                </a:solidFill>
              </a:rPr>
              <a:t>No bathymetry smoothing/clipping </a:t>
            </a:r>
            <a:r>
              <a:rPr lang="en-US" sz="2200" b="1" i="1" dirty="0" smtClean="0">
                <a:solidFill>
                  <a:srgbClr val="00B050"/>
                </a:solidFill>
              </a:rPr>
              <a:t>(c/o </a:t>
            </a:r>
            <a:r>
              <a:rPr lang="en-US" sz="2200" b="1" dirty="0" smtClean="0">
                <a:solidFill>
                  <a:srgbClr val="00B050"/>
                </a:solidFill>
              </a:rPr>
              <a:t>LSC</a:t>
            </a:r>
            <a:r>
              <a:rPr lang="en-US" sz="2200" b="1" baseline="30000" dirty="0" smtClean="0">
                <a:solidFill>
                  <a:srgbClr val="00B050"/>
                </a:solidFill>
              </a:rPr>
              <a:t>2</a:t>
            </a:r>
            <a:r>
              <a:rPr lang="en-US" sz="2200" b="1" i="1" dirty="0" smtClean="0">
                <a:solidFill>
                  <a:srgbClr val="00B050"/>
                </a:solidFill>
              </a:rPr>
              <a:t>)</a:t>
            </a:r>
            <a:endParaRPr lang="en-US" sz="2200" b="1" i="1" dirty="0">
              <a:solidFill>
                <a:srgbClr val="00B050"/>
              </a:solidFill>
            </a:endParaRPr>
          </a:p>
          <a:p>
            <a:pPr marL="946267" lvl="2" indent="-457200">
              <a:buSzPct val="130000"/>
              <a:buBlip>
                <a:blip r:embed="rId3"/>
              </a:buBlip>
            </a:pPr>
            <a:r>
              <a:rPr lang="en-US" sz="2200" dirty="0">
                <a:latin typeface="Symbol" panose="05050102010706020507" pitchFamily="18" charset="2"/>
              </a:rPr>
              <a:t>D</a:t>
            </a:r>
            <a:r>
              <a:rPr lang="en-US" sz="2200" i="1" dirty="0"/>
              <a:t>t</a:t>
            </a:r>
            <a:r>
              <a:rPr lang="en-US" sz="2200" dirty="0"/>
              <a:t>=120s, bi-harmonic </a:t>
            </a:r>
            <a:r>
              <a:rPr lang="en-US" sz="2200" dirty="0" smtClean="0"/>
              <a:t>viscosity</a:t>
            </a:r>
          </a:p>
          <a:p>
            <a:pPr marL="946267" lvl="2" indent="-457200">
              <a:buSzPct val="130000"/>
              <a:buBlip>
                <a:blip r:embed="rId3"/>
              </a:buBlip>
            </a:pPr>
            <a:r>
              <a:rPr lang="en-US" sz="2200" dirty="0" smtClean="0"/>
              <a:t>I.C. and B.C. from HYCOM</a:t>
            </a:r>
            <a:endParaRPr lang="en-US" sz="2200" dirty="0"/>
          </a:p>
          <a:p>
            <a:pPr marL="457200" indent="-457200">
              <a:buSzPct val="130000"/>
              <a:buBlip>
                <a:blip r:embed="rId3"/>
              </a:buBlip>
            </a:pPr>
            <a:r>
              <a:rPr lang="en-US" sz="2200" dirty="0" smtClean="0"/>
              <a:t>Model performance: 100x RT on 480 Intel cores (8 OMP  threads per node)</a:t>
            </a:r>
            <a:endParaRPr lang="en-US" sz="22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7907" y="4091952"/>
            <a:ext cx="3080083" cy="3223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223034" y="5681119"/>
            <a:ext cx="404213" cy="303196"/>
          </a:xfrm>
          <a:prstGeom prst="rect">
            <a:avLst/>
          </a:prstGeom>
          <a:noFill/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flipH="1" flipV="1">
            <a:off x="9255845" y="4377658"/>
            <a:ext cx="1925758" cy="123445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9255845" y="5984315"/>
            <a:ext cx="1967190" cy="120791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Picture 5" descr="mesh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4" t="5904" r="29114" b="9471"/>
          <a:stretch>
            <a:fillRect/>
          </a:stretch>
        </p:blipFill>
        <p:spPr bwMode="auto">
          <a:xfrm>
            <a:off x="1828800" y="4269751"/>
            <a:ext cx="2678420" cy="303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59594" y="5296398"/>
            <a:ext cx="137486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Bathymetry</a:t>
            </a:r>
            <a:endParaRPr lang="en-US" b="1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305"/>
          <a:stretch/>
        </p:blipFill>
        <p:spPr bwMode="auto">
          <a:xfrm>
            <a:off x="10287830" y="490465"/>
            <a:ext cx="3120159" cy="3162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0842744" y="3722620"/>
            <a:ext cx="23664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7"/>
              </a:buBlip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8"/>
              </a:buBlip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9"/>
              </a:buBlip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9"/>
              </a:buBlip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9"/>
              </a:buBlip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9"/>
              </a:buBlip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9"/>
              </a:buBlip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 b="1" dirty="0" smtClean="0"/>
              <a:t>Zheng</a:t>
            </a:r>
            <a:r>
              <a:rPr lang="en-US" altLang="zh-TW" sz="1800" b="1" i="1" dirty="0" smtClean="0"/>
              <a:t> et al. </a:t>
            </a:r>
            <a:r>
              <a:rPr lang="en-US" altLang="zh-TW" sz="1800" b="1" dirty="0" smtClean="0"/>
              <a:t>(2006)</a:t>
            </a:r>
            <a:r>
              <a:rPr lang="en-US" altLang="zh-TW" sz="1800" b="1" i="1" dirty="0" smtClean="0"/>
              <a:t> </a:t>
            </a:r>
            <a:endParaRPr lang="en-US" altLang="zh-TW" sz="1800" b="1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452" y="4372300"/>
            <a:ext cx="3275393" cy="2825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35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hlinkClick r:id="rId5" action="ppaction://hlinkfile"/>
          </p:cNvPr>
          <p:cNvSpPr txBox="1"/>
          <p:nvPr/>
        </p:nvSpPr>
        <p:spPr>
          <a:xfrm>
            <a:off x="4495800" y="15684"/>
            <a:ext cx="3200399" cy="485404"/>
          </a:xfrm>
          <a:prstGeom prst="rect">
            <a:avLst/>
          </a:prstGeom>
          <a:noFill/>
        </p:spPr>
        <p:txBody>
          <a:bodyPr wrap="square" lIns="114949" tIns="57475" rIns="114949" bIns="57475" rtlCol="0">
            <a:spAutoFit/>
          </a:bodyPr>
          <a:lstStyle/>
          <a:p>
            <a:pPr algn="ctr"/>
            <a:r>
              <a:rPr lang="en-US" sz="2400" b="1" dirty="0" smtClean="0"/>
              <a:t>Kuroshio: SSH</a:t>
            </a:r>
            <a:endParaRPr lang="en-US" sz="2400" b="1" dirty="0"/>
          </a:p>
        </p:txBody>
      </p:sp>
      <p:pic>
        <p:nvPicPr>
          <p:cNvPr id="9" name="anim_SSH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19400" y="680484"/>
            <a:ext cx="7315200" cy="554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83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hlinkClick r:id="rId7" action="ppaction://hlinkfile"/>
          </p:cNvPr>
          <p:cNvSpPr txBox="1"/>
          <p:nvPr/>
        </p:nvSpPr>
        <p:spPr>
          <a:xfrm>
            <a:off x="4495800" y="90112"/>
            <a:ext cx="3200399" cy="470016"/>
          </a:xfrm>
          <a:prstGeom prst="rect">
            <a:avLst/>
          </a:prstGeom>
          <a:noFill/>
        </p:spPr>
        <p:txBody>
          <a:bodyPr wrap="square" lIns="114949" tIns="57475" rIns="114949" bIns="57475" rtlCol="0">
            <a:spAutoFit/>
          </a:bodyPr>
          <a:lstStyle/>
          <a:p>
            <a:pPr algn="ctr"/>
            <a:r>
              <a:rPr lang="en-US" b="1" dirty="0" smtClean="0"/>
              <a:t>Kuroshio</a:t>
            </a:r>
            <a:endParaRPr lang="en-US" b="1" dirty="0"/>
          </a:p>
        </p:txBody>
      </p:sp>
      <p:pic>
        <p:nvPicPr>
          <p:cNvPr id="11" name="anim_SST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228600" y="914400"/>
            <a:ext cx="7315200" cy="5546725"/>
          </a:xfrm>
          <a:prstGeom prst="rect">
            <a:avLst/>
          </a:prstGeom>
        </p:spPr>
      </p:pic>
      <p:pic>
        <p:nvPicPr>
          <p:cNvPr id="12" name="anim_SSS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58000" y="914399"/>
            <a:ext cx="7315200" cy="55467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92711" y="914400"/>
            <a:ext cx="60657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SST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2877800" y="914399"/>
            <a:ext cx="603050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SSS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5599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33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33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1281"/>
            <a:ext cx="12344400" cy="51985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500" b="1" dirty="0" smtClean="0"/>
              <a:t>Lake stratification</a:t>
            </a:r>
            <a:endParaRPr lang="en-US" sz="3500" b="1" dirty="0"/>
          </a:p>
        </p:txBody>
      </p:sp>
      <p:sp>
        <p:nvSpPr>
          <p:cNvPr id="388102" name="Rectangle 6"/>
          <p:cNvSpPr>
            <a:spLocks noChangeArrowheads="1"/>
          </p:cNvSpPr>
          <p:nvPr/>
        </p:nvSpPr>
        <p:spPr bwMode="auto">
          <a:xfrm>
            <a:off x="0" y="63384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8104" name="Rectangle 8"/>
          <p:cNvSpPr>
            <a:spLocks noChangeArrowheads="1"/>
          </p:cNvSpPr>
          <p:nvPr/>
        </p:nvSpPr>
        <p:spPr bwMode="auto">
          <a:xfrm>
            <a:off x="0" y="25894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8105" name="Rectangle 9"/>
          <p:cNvSpPr>
            <a:spLocks noChangeArrowheads="1"/>
          </p:cNvSpPr>
          <p:nvPr/>
        </p:nvSpPr>
        <p:spPr bwMode="auto">
          <a:xfrm>
            <a:off x="0" y="37578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8106" name="Rectangle 10"/>
          <p:cNvSpPr>
            <a:spLocks noChangeArrowheads="1"/>
          </p:cNvSpPr>
          <p:nvPr/>
        </p:nvSpPr>
        <p:spPr bwMode="auto">
          <a:xfrm>
            <a:off x="0" y="49262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8107" name="Rectangle 11"/>
          <p:cNvSpPr>
            <a:spLocks noChangeArrowheads="1"/>
          </p:cNvSpPr>
          <p:nvPr/>
        </p:nvSpPr>
        <p:spPr bwMode="auto">
          <a:xfrm>
            <a:off x="0" y="60946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9829800" y="6780108"/>
            <a:ext cx="3200400" cy="389467"/>
          </a:xfrm>
        </p:spPr>
        <p:txBody>
          <a:bodyPr/>
          <a:lstStyle/>
          <a:p>
            <a:fld id="{5DB8B953-D59C-48F7-8DA4-64218DD31D98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83" y="766618"/>
            <a:ext cx="4593431" cy="2956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6" y="3883651"/>
            <a:ext cx="57578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66" y="4688410"/>
            <a:ext cx="56292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99" y="5579434"/>
            <a:ext cx="5629275" cy="77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830996" y="3738038"/>
            <a:ext cx="525493" cy="346905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1500" b="1" dirty="0"/>
              <a:t>101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77796" y="3805925"/>
            <a:ext cx="5785204" cy="2638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6317778" y="3804363"/>
            <a:ext cx="5824017" cy="2643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802802" y="4511809"/>
            <a:ext cx="525493" cy="346905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1500" b="1" dirty="0"/>
              <a:t>103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9940" y="5322385"/>
            <a:ext cx="525493" cy="346905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1500" b="1" dirty="0"/>
              <a:t>102</a:t>
            </a:r>
          </a:p>
        </p:txBody>
      </p:sp>
      <p:pic>
        <p:nvPicPr>
          <p:cNvPr id="34" name="Picture 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350" y="3903034"/>
            <a:ext cx="5800725" cy="792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1" y="4695514"/>
            <a:ext cx="5629275" cy="792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669" y="5541723"/>
            <a:ext cx="5586413" cy="782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12434698" y="3783685"/>
            <a:ext cx="748310" cy="393071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1800" b="1" dirty="0"/>
              <a:t>T (</a:t>
            </a:r>
            <a:r>
              <a:rPr lang="en-US" sz="1800" b="1" baseline="30000" dirty="0" err="1"/>
              <a:t>o</a:t>
            </a:r>
            <a:r>
              <a:rPr lang="en-US" sz="1800" b="1" dirty="0" err="1"/>
              <a:t>C</a:t>
            </a:r>
            <a:r>
              <a:rPr lang="en-US" sz="1800" b="1" dirty="0"/>
              <a:t>)</a:t>
            </a:r>
          </a:p>
        </p:txBody>
      </p:sp>
      <p:pic>
        <p:nvPicPr>
          <p:cNvPr id="38" name="Picture 2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8894" y="4119679"/>
            <a:ext cx="771525" cy="1960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5278395" y="3974979"/>
            <a:ext cx="411480" cy="588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4949" tIns="57475" rIns="114949" bIns="57475"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47300" y="6549263"/>
            <a:ext cx="716058" cy="470016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dirty="0" smtClean="0"/>
              <a:t>CTD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915402" y="6664960"/>
            <a:ext cx="1171503" cy="470016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dirty="0" smtClean="0"/>
              <a:t>SCHISM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964761" y="930190"/>
            <a:ext cx="6972300" cy="2239731"/>
          </a:xfrm>
          <a:prstGeom prst="rect">
            <a:avLst/>
          </a:prstGeom>
          <a:noFill/>
        </p:spPr>
        <p:txBody>
          <a:bodyPr wrap="square" lIns="114949" tIns="57475" rIns="114949" bIns="57475" rtlCol="0">
            <a:spAutoFit/>
          </a:bodyPr>
          <a:lstStyle/>
          <a:p>
            <a:pPr marL="359216" indent="-359216">
              <a:buFont typeface="Wingdings" panose="05000000000000000000" pitchFamily="2" charset="2"/>
              <a:buChar char="§"/>
            </a:pPr>
            <a:r>
              <a:rPr lang="en-US" dirty="0" smtClean="0"/>
              <a:t>L</a:t>
            </a:r>
            <a:r>
              <a:rPr lang="en-US" dirty="0" smtClean="0"/>
              <a:t>ake Mendota: ~10km across</a:t>
            </a:r>
          </a:p>
          <a:p>
            <a:pPr marL="359216" indent="-359216">
              <a:buFont typeface="Wingdings" panose="05000000000000000000" pitchFamily="2" charset="2"/>
              <a:buChar char="§"/>
            </a:pPr>
            <a:r>
              <a:rPr lang="en-US" dirty="0" smtClean="0"/>
              <a:t>Heat </a:t>
            </a:r>
            <a:r>
              <a:rPr lang="en-US" dirty="0" smtClean="0"/>
              <a:t>fluxes from NARR; albedo=0.1, water type of </a:t>
            </a:r>
            <a:r>
              <a:rPr lang="en-US" dirty="0" err="1" smtClean="0"/>
              <a:t>Jerlov</a:t>
            </a:r>
            <a:r>
              <a:rPr lang="en-US" dirty="0" smtClean="0"/>
              <a:t> III</a:t>
            </a:r>
          </a:p>
          <a:p>
            <a:pPr marL="359216" indent="-359216">
              <a:buFont typeface="Wingdings" panose="05000000000000000000" pitchFamily="2" charset="2"/>
              <a:buChar char="§"/>
            </a:pPr>
            <a:r>
              <a:rPr lang="en-US" dirty="0"/>
              <a:t>Temperature </a:t>
            </a:r>
            <a:r>
              <a:rPr lang="en-US" dirty="0" err="1"/>
              <a:t>i.c</a:t>
            </a:r>
            <a:r>
              <a:rPr lang="en-US" dirty="0"/>
              <a:t>. from the profile at Buoy 101 </a:t>
            </a:r>
          </a:p>
          <a:p>
            <a:pPr marL="359216" indent="-359216">
              <a:buFont typeface="Wingdings" panose="05000000000000000000" pitchFamily="2" charset="2"/>
              <a:buChar char="§"/>
            </a:pPr>
            <a:r>
              <a:rPr lang="en-US" dirty="0" smtClean="0">
                <a:latin typeface="Symbol" panose="05050102010706020507" pitchFamily="18" charset="2"/>
              </a:rPr>
              <a:t>D</a:t>
            </a:r>
            <a:r>
              <a:rPr lang="en-US" dirty="0" smtClean="0"/>
              <a:t>t=60s; turbulence closure of k-</a:t>
            </a:r>
            <a:r>
              <a:rPr lang="en-US" dirty="0" smtClean="0">
                <a:latin typeface="Symbol" panose="05050102010706020507" pitchFamily="18" charset="2"/>
              </a:rPr>
              <a:t>w</a:t>
            </a:r>
          </a:p>
          <a:p>
            <a:pPr marL="359216" indent="-359216">
              <a:buFont typeface="Wingdings" panose="05000000000000000000" pitchFamily="2" charset="2"/>
              <a:buChar char="§"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-order TVD transport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84137" y="3169921"/>
            <a:ext cx="4164245" cy="500793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2500" b="1" dirty="0">
                <a:solidFill>
                  <a:srgbClr val="FF0000"/>
                </a:solidFill>
              </a:rPr>
              <a:t>Density stratification is weak!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7647" y="6943217"/>
            <a:ext cx="4573075" cy="470016"/>
          </a:xfrm>
          <a:prstGeom prst="rect">
            <a:avLst/>
          </a:prstGeom>
          <a:noFill/>
        </p:spPr>
        <p:txBody>
          <a:bodyPr wrap="none" lIns="114949" tIns="57475" rIns="114949" bIns="57475" rtlCol="0">
            <a:spAutoFit/>
          </a:bodyPr>
          <a:lstStyle/>
          <a:p>
            <a:r>
              <a:rPr lang="en-US" dirty="0" smtClean="0"/>
              <a:t>Zhang et al. (Ocean Modelling 2015)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0599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3716000" cy="528320"/>
          </a:xfrm>
          <a:noFill/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>
                    <a:lumMod val="10000"/>
                  </a:schemeClr>
                </a:solidFill>
                <a:latin typeface="+mn-lt"/>
              </a:rPr>
              <a:t>Tidal Marsh Model</a:t>
            </a:r>
            <a:endParaRPr lang="en-US" sz="2800" b="1" dirty="0">
              <a:solidFill>
                <a:schemeClr val="bg1">
                  <a:lumMod val="10000"/>
                </a:schemeClr>
              </a:solidFill>
              <a:latin typeface="+mn-lt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0" y="899137"/>
            <a:ext cx="4091636" cy="29246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051" y="770875"/>
            <a:ext cx="4566142" cy="3999072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2118065">
            <a:off x="488948" y="1163123"/>
            <a:ext cx="1201547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York River</a:t>
            </a:r>
            <a:endParaRPr lang="en-US" b="1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320410" y="770875"/>
            <a:ext cx="3236641" cy="99760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2" idx="2"/>
          </p:cNvCxnSpPr>
          <p:nvPr/>
        </p:nvCxnSpPr>
        <p:spPr>
          <a:xfrm>
            <a:off x="1205066" y="2075602"/>
            <a:ext cx="3351985" cy="269434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4800" y="5291631"/>
            <a:ext cx="8196154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/>
              <a:t>In the </a:t>
            </a:r>
            <a:r>
              <a:rPr lang="en-US" sz="1800" b="1" dirty="0">
                <a:solidFill>
                  <a:srgbClr val="FF0000"/>
                </a:solidFill>
              </a:rPr>
              <a:t>non-eddying</a:t>
            </a:r>
            <a:r>
              <a:rPr lang="en-US" sz="1800" b="1" dirty="0"/>
              <a:t> regime, skew elements </a:t>
            </a:r>
            <a:r>
              <a:rPr lang="en-US" sz="1800" b="1" dirty="0" smtClean="0"/>
              <a:t>can save </a:t>
            </a:r>
            <a:r>
              <a:rPr lang="en-US" sz="1800" b="1" dirty="0"/>
              <a:t>a lot of computational cost!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 smtClean="0"/>
              <a:t>Fringing marshes need fine resolution (</a:t>
            </a:r>
            <a:r>
              <a:rPr lang="en-US" sz="1800" b="1" dirty="0" smtClean="0">
                <a:solidFill>
                  <a:srgbClr val="FF0000"/>
                </a:solidFill>
              </a:rPr>
              <a:t>1m</a:t>
            </a:r>
            <a:r>
              <a:rPr lang="en-US" sz="1800" b="1" dirty="0" smtClean="0"/>
              <a:t> cross, </a:t>
            </a:r>
            <a:r>
              <a:rPr lang="en-US" sz="1800" b="1" dirty="0" smtClean="0">
                <a:solidFill>
                  <a:srgbClr val="FF0000"/>
                </a:solidFill>
              </a:rPr>
              <a:t>10m</a:t>
            </a:r>
            <a:r>
              <a:rPr lang="en-US" sz="1800" b="1" dirty="0" smtClean="0"/>
              <a:t> along)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 smtClean="0"/>
              <a:t>Fully coupled SCHISM-SED-WWM-Marsh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 smtClean="0"/>
              <a:t>Include upland sediment inputs, land use and observed SLR for the past 30 years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 smtClean="0"/>
              <a:t>180K nodes, 360K elements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dirty="0" smtClean="0"/>
              <a:t>Morphological factor=30</a:t>
            </a:r>
          </a:p>
        </p:txBody>
      </p:sp>
      <p:sp>
        <p:nvSpPr>
          <p:cNvPr id="2" name="Rectangle 1"/>
          <p:cNvSpPr/>
          <p:nvPr/>
        </p:nvSpPr>
        <p:spPr>
          <a:xfrm>
            <a:off x="1089721" y="1768474"/>
            <a:ext cx="230689" cy="307128"/>
          </a:xfrm>
          <a:prstGeom prst="rect">
            <a:avLst/>
          </a:prstGeom>
          <a:noFill/>
          <a:ln>
            <a:solidFill>
              <a:srgbClr val="FFC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 rot="19543605">
            <a:off x="6285026" y="2012224"/>
            <a:ext cx="321423" cy="107706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1378134">
            <a:off x="7501675" y="4091664"/>
            <a:ext cx="686056" cy="200500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anim_Marsh_change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20295" b="-1297"/>
          <a:stretch/>
        </p:blipFill>
        <p:spPr>
          <a:xfrm>
            <a:off x="8943201" y="3374669"/>
            <a:ext cx="4772799" cy="38659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9228951" y="2416468"/>
            <a:ext cx="4487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Marsh migration in 30 years, with 4mm/</a:t>
            </a:r>
            <a:r>
              <a:rPr lang="en-US" sz="2000" b="1" dirty="0" err="1" smtClean="0"/>
              <a:t>yr</a:t>
            </a:r>
            <a:r>
              <a:rPr lang="en-US" sz="2000" b="1" dirty="0" smtClean="0"/>
              <a:t> sea-level </a:t>
            </a:r>
            <a:r>
              <a:rPr lang="en-US" sz="2000" b="1" dirty="0"/>
              <a:t>r</a:t>
            </a:r>
            <a:r>
              <a:rPr lang="en-US" sz="2000" b="1" dirty="0" smtClean="0"/>
              <a:t>ise</a:t>
            </a:r>
            <a:endParaRPr lang="en-US" sz="2000" b="1" dirty="0"/>
          </a:p>
        </p:txBody>
      </p:sp>
      <p:sp>
        <p:nvSpPr>
          <p:cNvPr id="20" name="TextBox 19"/>
          <p:cNvSpPr txBox="1"/>
          <p:nvPr/>
        </p:nvSpPr>
        <p:spPr>
          <a:xfrm rot="2118065">
            <a:off x="2276899" y="1989105"/>
            <a:ext cx="1816651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Chesapeake Bay</a:t>
            </a:r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 rot="19682292">
            <a:off x="7698715" y="3157430"/>
            <a:ext cx="686056" cy="200500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5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3716000" cy="56896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500" b="1" dirty="0"/>
              <a:t>SCHISM web</a:t>
            </a:r>
          </a:p>
        </p:txBody>
      </p:sp>
      <p:sp>
        <p:nvSpPr>
          <p:cNvPr id="388102" name="Rectangle 6"/>
          <p:cNvSpPr>
            <a:spLocks noChangeArrowheads="1"/>
          </p:cNvSpPr>
          <p:nvPr/>
        </p:nvSpPr>
        <p:spPr bwMode="auto">
          <a:xfrm>
            <a:off x="0" y="883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8103" name="Rectangle 7"/>
          <p:cNvSpPr>
            <a:spLocks noChangeArrowheads="1"/>
          </p:cNvSpPr>
          <p:nvPr/>
        </p:nvSpPr>
        <p:spPr bwMode="auto">
          <a:xfrm>
            <a:off x="0" y="14210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8104" name="Rectangle 8"/>
          <p:cNvSpPr>
            <a:spLocks noChangeArrowheads="1"/>
          </p:cNvSpPr>
          <p:nvPr/>
        </p:nvSpPr>
        <p:spPr bwMode="auto">
          <a:xfrm>
            <a:off x="0" y="25894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8105" name="Rectangle 9"/>
          <p:cNvSpPr>
            <a:spLocks noChangeArrowheads="1"/>
          </p:cNvSpPr>
          <p:nvPr/>
        </p:nvSpPr>
        <p:spPr bwMode="auto">
          <a:xfrm>
            <a:off x="0" y="37578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8106" name="Rectangle 10"/>
          <p:cNvSpPr>
            <a:spLocks noChangeArrowheads="1"/>
          </p:cNvSpPr>
          <p:nvPr/>
        </p:nvSpPr>
        <p:spPr bwMode="auto">
          <a:xfrm>
            <a:off x="0" y="49262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8107" name="Rectangle 11"/>
          <p:cNvSpPr>
            <a:spLocks noChangeArrowheads="1"/>
          </p:cNvSpPr>
          <p:nvPr/>
        </p:nvSpPr>
        <p:spPr bwMode="auto">
          <a:xfrm>
            <a:off x="0" y="60946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9829800" y="6780108"/>
            <a:ext cx="3200400" cy="389467"/>
          </a:xfrm>
        </p:spPr>
        <p:txBody>
          <a:bodyPr/>
          <a:lstStyle/>
          <a:p>
            <a:fld id="{5DB8B953-D59C-48F7-8DA4-64218DD31D98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9" y="504248"/>
            <a:ext cx="13534571" cy="6463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7212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5575"/>
            <a:ext cx="13716000" cy="618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3716000" cy="56896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500" b="1" dirty="0"/>
              <a:t>SCHISM WIKI</a:t>
            </a:r>
          </a:p>
        </p:txBody>
      </p:sp>
      <p:sp>
        <p:nvSpPr>
          <p:cNvPr id="388102" name="Rectangle 6"/>
          <p:cNvSpPr>
            <a:spLocks noChangeArrowheads="1"/>
          </p:cNvSpPr>
          <p:nvPr/>
        </p:nvSpPr>
        <p:spPr bwMode="auto">
          <a:xfrm>
            <a:off x="0" y="883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8103" name="Rectangle 7"/>
          <p:cNvSpPr>
            <a:spLocks noChangeArrowheads="1"/>
          </p:cNvSpPr>
          <p:nvPr/>
        </p:nvSpPr>
        <p:spPr bwMode="auto">
          <a:xfrm>
            <a:off x="0" y="14210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8104" name="Rectangle 8"/>
          <p:cNvSpPr>
            <a:spLocks noChangeArrowheads="1"/>
          </p:cNvSpPr>
          <p:nvPr/>
        </p:nvSpPr>
        <p:spPr bwMode="auto">
          <a:xfrm>
            <a:off x="0" y="25894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8105" name="Rectangle 9"/>
          <p:cNvSpPr>
            <a:spLocks noChangeArrowheads="1"/>
          </p:cNvSpPr>
          <p:nvPr/>
        </p:nvSpPr>
        <p:spPr bwMode="auto">
          <a:xfrm>
            <a:off x="0" y="37578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8106" name="Rectangle 10"/>
          <p:cNvSpPr>
            <a:spLocks noChangeArrowheads="1"/>
          </p:cNvSpPr>
          <p:nvPr/>
        </p:nvSpPr>
        <p:spPr bwMode="auto">
          <a:xfrm>
            <a:off x="0" y="49262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8107" name="Rectangle 11"/>
          <p:cNvSpPr>
            <a:spLocks noChangeArrowheads="1"/>
          </p:cNvSpPr>
          <p:nvPr/>
        </p:nvSpPr>
        <p:spPr bwMode="auto">
          <a:xfrm>
            <a:off x="0" y="60946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9829800" y="6780108"/>
            <a:ext cx="3200400" cy="389467"/>
          </a:xfrm>
        </p:spPr>
        <p:txBody>
          <a:bodyPr/>
          <a:lstStyle/>
          <a:p>
            <a:fld id="{5DB8B953-D59C-48F7-8DA4-64218DD31D98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12" name="Picture 2" descr="C:\yinglong\FTP_LINK\headbang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87001" y="4389121"/>
            <a:ext cx="1614488" cy="11480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3602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3716000" cy="56896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500" b="1" dirty="0"/>
              <a:t>Online training</a:t>
            </a:r>
          </a:p>
        </p:txBody>
      </p:sp>
      <p:sp>
        <p:nvSpPr>
          <p:cNvPr id="388102" name="Rectangle 6"/>
          <p:cNvSpPr>
            <a:spLocks noChangeArrowheads="1"/>
          </p:cNvSpPr>
          <p:nvPr/>
        </p:nvSpPr>
        <p:spPr bwMode="auto">
          <a:xfrm>
            <a:off x="0" y="883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8103" name="Rectangle 7"/>
          <p:cNvSpPr>
            <a:spLocks noChangeArrowheads="1"/>
          </p:cNvSpPr>
          <p:nvPr/>
        </p:nvSpPr>
        <p:spPr bwMode="auto">
          <a:xfrm>
            <a:off x="0" y="14210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8104" name="Rectangle 8"/>
          <p:cNvSpPr>
            <a:spLocks noChangeArrowheads="1"/>
          </p:cNvSpPr>
          <p:nvPr/>
        </p:nvSpPr>
        <p:spPr bwMode="auto">
          <a:xfrm>
            <a:off x="0" y="25894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8105" name="Rectangle 9"/>
          <p:cNvSpPr>
            <a:spLocks noChangeArrowheads="1"/>
          </p:cNvSpPr>
          <p:nvPr/>
        </p:nvSpPr>
        <p:spPr bwMode="auto">
          <a:xfrm>
            <a:off x="0" y="37578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8106" name="Rectangle 10"/>
          <p:cNvSpPr>
            <a:spLocks noChangeArrowheads="1"/>
          </p:cNvSpPr>
          <p:nvPr/>
        </p:nvSpPr>
        <p:spPr bwMode="auto">
          <a:xfrm>
            <a:off x="0" y="49262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8107" name="Rectangle 11"/>
          <p:cNvSpPr>
            <a:spLocks noChangeArrowheads="1"/>
          </p:cNvSpPr>
          <p:nvPr/>
        </p:nvSpPr>
        <p:spPr bwMode="auto">
          <a:xfrm>
            <a:off x="0" y="6094672"/>
            <a:ext cx="232208" cy="47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14949" tIns="57475" rIns="114949" bIns="5747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9829800" y="6780108"/>
            <a:ext cx="3200400" cy="389467"/>
          </a:xfrm>
        </p:spPr>
        <p:txBody>
          <a:bodyPr/>
          <a:lstStyle/>
          <a:p>
            <a:fld id="{5DB8B953-D59C-48F7-8DA4-64218DD31D98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430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1" y="731520"/>
            <a:ext cx="12918736" cy="512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14189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162560"/>
            <a:ext cx="12344400" cy="1219200"/>
          </a:xfrm>
        </p:spPr>
        <p:txBody>
          <a:bodyPr/>
          <a:lstStyle/>
          <a:p>
            <a:pPr algn="ctr"/>
            <a:r>
              <a:rPr lang="en-US" sz="3500" b="1" dirty="0"/>
              <a:t>Summary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812800"/>
            <a:ext cx="12344400" cy="625856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§"/>
            </a:pPr>
            <a:r>
              <a:rPr lang="en-US" sz="3500" dirty="0"/>
              <a:t>We have made tremendous progress on </a:t>
            </a:r>
            <a:r>
              <a:rPr lang="en-US" sz="3500" i="1" dirty="0"/>
              <a:t>seamless</a:t>
            </a:r>
            <a:r>
              <a:rPr lang="en-US" sz="3500" dirty="0"/>
              <a:t> </a:t>
            </a:r>
            <a:r>
              <a:rPr lang="en-US" sz="3500" i="1" dirty="0"/>
              <a:t>cross-scale</a:t>
            </a:r>
            <a:r>
              <a:rPr lang="en-US" sz="3500" dirty="0"/>
              <a:t> modelling during the past decade</a:t>
            </a:r>
          </a:p>
          <a:p>
            <a:pPr>
              <a:buFont typeface="Wingdings" pitchFamily="2" charset="2"/>
              <a:buChar char="§"/>
            </a:pPr>
            <a:r>
              <a:rPr lang="en-US" sz="3500" dirty="0"/>
              <a:t>Cross-scale modeling can be effectively done with unstructured grids and implicit time stepping</a:t>
            </a:r>
            <a:endParaRPr lang="en-US" sz="3000" dirty="0"/>
          </a:p>
          <a:p>
            <a:pPr lvl="1"/>
            <a:r>
              <a:rPr lang="en-US" sz="3000" dirty="0"/>
              <a:t>Accuracy, efficiency, flexibility and robustness are all important factors in this endeavor</a:t>
            </a:r>
          </a:p>
          <a:p>
            <a:pPr lvl="1"/>
            <a:r>
              <a:rPr lang="en-US" sz="3000" dirty="0"/>
              <a:t>New model capabilities are and will continue to be developed to address the challenges in a range of scales (e.g., higher-order schemes)</a:t>
            </a:r>
            <a:endParaRPr lang="en-US" sz="2500" dirty="0"/>
          </a:p>
          <a:p>
            <a:pPr>
              <a:buFont typeface="Wingdings" pitchFamily="2" charset="2"/>
              <a:buChar char="§"/>
            </a:pPr>
            <a:r>
              <a:rPr lang="en-US" sz="3500" dirty="0"/>
              <a:t>We </a:t>
            </a:r>
            <a:r>
              <a:rPr lang="en-US" sz="3500" dirty="0" smtClean="0"/>
              <a:t>have built </a:t>
            </a:r>
            <a:r>
              <a:rPr lang="en-US" sz="3500" dirty="0"/>
              <a:t>a comprehensive modeling system based on SCHISM</a:t>
            </a:r>
          </a:p>
          <a:p>
            <a:pPr lvl="1"/>
            <a:r>
              <a:rPr lang="en-US" sz="3000" dirty="0"/>
              <a:t>Synergy between users and developers is key</a:t>
            </a:r>
          </a:p>
          <a:p>
            <a:pPr lvl="1"/>
            <a:r>
              <a:rPr lang="en-US" sz="3000" dirty="0"/>
              <a:t>SCHISM community is very open and forwarding thinking</a:t>
            </a:r>
          </a:p>
          <a:p>
            <a:pPr lvl="1"/>
            <a:r>
              <a:rPr lang="en-US" sz="3000" dirty="0"/>
              <a:t>We welcome user contributions</a:t>
            </a:r>
          </a:p>
        </p:txBody>
      </p:sp>
      <p:grpSp>
        <p:nvGrpSpPr>
          <p:cNvPr id="3" name="Group 11"/>
          <p:cNvGrpSpPr/>
          <p:nvPr/>
        </p:nvGrpSpPr>
        <p:grpSpPr>
          <a:xfrm>
            <a:off x="457200" y="2763520"/>
            <a:ext cx="12573000" cy="2153156"/>
            <a:chOff x="304800" y="4800600"/>
            <a:chExt cx="8382000" cy="2018584"/>
          </a:xfrm>
        </p:grpSpPr>
        <p:sp>
          <p:nvSpPr>
            <p:cNvPr id="6" name="Rectangle 5"/>
            <p:cNvSpPr/>
            <p:nvPr/>
          </p:nvSpPr>
          <p:spPr>
            <a:xfrm>
              <a:off x="304800" y="4800600"/>
              <a:ext cx="8382000" cy="4472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31060" indent="-431060" algn="ctr"/>
              <a:r>
                <a:rPr lang="en-US" sz="2500" b="1" dirty="0"/>
                <a:t> Unstructured grids + Implicit time stepping + ELM + Higher-order</a:t>
              </a:r>
            </a:p>
          </p:txBody>
        </p:sp>
        <p:sp>
          <p:nvSpPr>
            <p:cNvPr id="7" name="Down Arrow 6"/>
            <p:cNvSpPr/>
            <p:nvPr/>
          </p:nvSpPr>
          <p:spPr bwMode="auto">
            <a:xfrm>
              <a:off x="4191000" y="5181600"/>
              <a:ext cx="457200" cy="445532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latin typeface="Arial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057400" y="5598996"/>
              <a:ext cx="4253430" cy="4183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Flexibility Accuracy Robustness Efficiency (F.A.R.E.)</a:t>
              </a:r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200400" y="6400800"/>
              <a:ext cx="2051929" cy="4183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Cross-scale applications</a:t>
              </a:r>
              <a:endParaRPr lang="en-US" dirty="0"/>
            </a:p>
          </p:txBody>
        </p:sp>
        <p:sp>
          <p:nvSpPr>
            <p:cNvPr id="11" name="Down Arrow 10"/>
            <p:cNvSpPr/>
            <p:nvPr/>
          </p:nvSpPr>
          <p:spPr bwMode="auto">
            <a:xfrm>
              <a:off x="4191000" y="5943600"/>
              <a:ext cx="457200" cy="445532"/>
            </a:xfrm>
            <a:prstGeom prst="down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latin typeface="Arial" pitchFamily="34" charset="0"/>
              </a:endParaRPr>
            </a:p>
          </p:txBody>
        </p:sp>
      </p:grpSp>
      <p:sp>
        <p:nvSpPr>
          <p:cNvPr id="10" name="Slide Number Placeholder 9"/>
          <p:cNvSpPr>
            <a:spLocks noGrp="1"/>
          </p:cNvSpPr>
          <p:nvPr>
            <p:ph type="sldNum" sz="quarter" idx="4294967295"/>
          </p:nvPr>
        </p:nvSpPr>
        <p:spPr>
          <a:xfrm>
            <a:off x="9829800" y="6780108"/>
            <a:ext cx="3200400" cy="389467"/>
          </a:xfrm>
        </p:spPr>
        <p:txBody>
          <a:bodyPr/>
          <a:lstStyle/>
          <a:p>
            <a:fld id="{5DB8B953-D59C-48F7-8DA4-64218DD31D98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957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63521"/>
            <a:ext cx="12344400" cy="7354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hlinkClick r:id="rId3" action="ppaction://hlinkpres?slideindex=1&amp;slidetitle="/>
              </a:rPr>
              <a:t>Numerical methods</a:t>
            </a:r>
            <a:endParaRPr lang="en-US" dirty="0">
              <a:hlinkClick r:id="rId3" action="ppaction://hlinkpres?slideindex=1&amp;slidetitle=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5513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60491"/>
            <a:ext cx="9829800" cy="6707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846" y="6096001"/>
            <a:ext cx="2314575" cy="29464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721" y="6514774"/>
            <a:ext cx="5772150" cy="254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88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2561"/>
            <a:ext cx="12344400" cy="735412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Grand vision: Cross-scale </a:t>
            </a:r>
            <a:r>
              <a:rPr lang="en-US" sz="3600" dirty="0">
                <a:solidFill>
                  <a:srgbClr val="FF0000"/>
                </a:solidFill>
              </a:rPr>
              <a:t>Seamless</a:t>
            </a:r>
            <a:r>
              <a:rPr lang="en-US" sz="3600" dirty="0"/>
              <a:t> </a:t>
            </a:r>
            <a:r>
              <a:rPr lang="en-US" sz="3600" dirty="0" smtClean="0"/>
              <a:t>Modeling</a:t>
            </a:r>
            <a:br>
              <a:rPr lang="en-US" sz="3600" dirty="0" smtClean="0"/>
            </a:br>
            <a:r>
              <a:rPr lang="en-US" sz="3600" dirty="0" smtClean="0"/>
              <a:t>…at least for hydrostatic regime</a:t>
            </a:r>
            <a:endParaRPr lang="en-US" sz="3600" dirty="0"/>
          </a:p>
        </p:txBody>
      </p:sp>
      <p:grpSp>
        <p:nvGrpSpPr>
          <p:cNvPr id="44" name="Group 43"/>
          <p:cNvGrpSpPr/>
          <p:nvPr/>
        </p:nvGrpSpPr>
        <p:grpSpPr>
          <a:xfrm>
            <a:off x="1245394" y="1251374"/>
            <a:ext cx="10984707" cy="5106628"/>
            <a:chOff x="830262" y="1295400"/>
            <a:chExt cx="7323138" cy="4787463"/>
          </a:xfrm>
        </p:grpSpPr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4716462" y="5635625"/>
              <a:ext cx="567677" cy="447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500" dirty="0">
                  <a:latin typeface="Calibri" pitchFamily="34" charset="0"/>
                  <a:cs typeface="Arial" charset="0"/>
                </a:rPr>
                <a:t>TIME</a:t>
              </a: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830262" y="1295400"/>
              <a:ext cx="7323138" cy="4471271"/>
              <a:chOff x="830262" y="1325563"/>
              <a:chExt cx="7323138" cy="4471271"/>
            </a:xfrm>
          </p:grpSpPr>
          <p:pic>
            <p:nvPicPr>
              <p:cNvPr id="6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774825" y="1439863"/>
                <a:ext cx="5815012" cy="3987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" name="TextBox 4"/>
              <p:cNvSpPr txBox="1">
                <a:spLocks noChangeArrowheads="1"/>
              </p:cNvSpPr>
              <p:nvPr/>
            </p:nvSpPr>
            <p:spPr bwMode="auto">
              <a:xfrm>
                <a:off x="1765300" y="5378450"/>
                <a:ext cx="381729" cy="418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Calibri" pitchFamily="34" charset="0"/>
                    <a:cs typeface="Arial" charset="0"/>
                  </a:rPr>
                  <a:t>sec</a:t>
                </a:r>
              </a:p>
            </p:txBody>
          </p:sp>
          <p:sp>
            <p:nvSpPr>
              <p:cNvPr id="8" name="TextBox 5"/>
              <p:cNvSpPr txBox="1">
                <a:spLocks noChangeArrowheads="1"/>
              </p:cNvSpPr>
              <p:nvPr/>
            </p:nvSpPr>
            <p:spPr bwMode="auto">
              <a:xfrm>
                <a:off x="2608262" y="5378450"/>
                <a:ext cx="428750" cy="418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Calibri" pitchFamily="34" charset="0"/>
                    <a:cs typeface="Arial" charset="0"/>
                  </a:rPr>
                  <a:t>min</a:t>
                </a:r>
              </a:p>
            </p:txBody>
          </p:sp>
          <p:sp>
            <p:nvSpPr>
              <p:cNvPr id="9" name="TextBox 6"/>
              <p:cNvSpPr txBox="1">
                <a:spLocks noChangeArrowheads="1"/>
              </p:cNvSpPr>
              <p:nvPr/>
            </p:nvSpPr>
            <p:spPr bwMode="auto">
              <a:xfrm>
                <a:off x="3617912" y="5378450"/>
                <a:ext cx="295167" cy="418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 err="1">
                    <a:latin typeface="Calibri" pitchFamily="34" charset="0"/>
                    <a:cs typeface="Arial" charset="0"/>
                  </a:rPr>
                  <a:t>hr</a:t>
                </a:r>
                <a:endParaRPr lang="en-US">
                  <a:latin typeface="Calibri" pitchFamily="34" charset="0"/>
                  <a:cs typeface="Arial" charset="0"/>
                </a:endParaRPr>
              </a:p>
            </p:txBody>
          </p:sp>
          <p:sp>
            <p:nvSpPr>
              <p:cNvPr id="10" name="TextBox 7"/>
              <p:cNvSpPr txBox="1">
                <a:spLocks noChangeArrowheads="1"/>
              </p:cNvSpPr>
              <p:nvPr/>
            </p:nvSpPr>
            <p:spPr bwMode="auto">
              <a:xfrm>
                <a:off x="4483100" y="5378450"/>
                <a:ext cx="405881" cy="418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Calibri" pitchFamily="34" charset="0"/>
                    <a:cs typeface="Arial" charset="0"/>
                  </a:rPr>
                  <a:t>day</a:t>
                </a:r>
              </a:p>
            </p:txBody>
          </p:sp>
          <p:sp>
            <p:nvSpPr>
              <p:cNvPr id="11" name="TextBox 8"/>
              <p:cNvSpPr txBox="1">
                <a:spLocks noChangeArrowheads="1"/>
              </p:cNvSpPr>
              <p:nvPr/>
            </p:nvSpPr>
            <p:spPr bwMode="auto">
              <a:xfrm>
                <a:off x="5797550" y="5378450"/>
                <a:ext cx="470172" cy="418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Calibri" pitchFamily="34" charset="0"/>
                    <a:cs typeface="Arial" charset="0"/>
                  </a:rPr>
                  <a:t>year</a:t>
                </a:r>
              </a:p>
            </p:txBody>
          </p:sp>
          <p:sp>
            <p:nvSpPr>
              <p:cNvPr id="12" name="TextBox 9"/>
              <p:cNvSpPr txBox="1">
                <a:spLocks noChangeArrowheads="1"/>
              </p:cNvSpPr>
              <p:nvPr/>
            </p:nvSpPr>
            <p:spPr bwMode="auto">
              <a:xfrm>
                <a:off x="6891337" y="5378450"/>
                <a:ext cx="472865" cy="418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Calibri" pitchFamily="34" charset="0"/>
                    <a:cs typeface="Arial" charset="0"/>
                  </a:rPr>
                  <a:t>cent</a:t>
                </a:r>
              </a:p>
            </p:txBody>
          </p:sp>
          <p:sp>
            <p:nvSpPr>
              <p:cNvPr id="13" name="TextBox 10"/>
              <p:cNvSpPr txBox="1">
                <a:spLocks noChangeArrowheads="1"/>
              </p:cNvSpPr>
              <p:nvPr/>
            </p:nvSpPr>
            <p:spPr bwMode="auto">
              <a:xfrm>
                <a:off x="1376362" y="4378325"/>
                <a:ext cx="280205" cy="418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Calibri" pitchFamily="34" charset="0"/>
                    <a:cs typeface="Arial" charset="0"/>
                  </a:rPr>
                  <a:t>m</a:t>
                </a:r>
              </a:p>
            </p:txBody>
          </p:sp>
          <p:sp>
            <p:nvSpPr>
              <p:cNvPr id="14" name="TextBox 11"/>
              <p:cNvSpPr txBox="1">
                <a:spLocks noChangeArrowheads="1"/>
              </p:cNvSpPr>
              <p:nvPr/>
            </p:nvSpPr>
            <p:spPr bwMode="auto">
              <a:xfrm>
                <a:off x="1289050" y="5114925"/>
                <a:ext cx="363561" cy="418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Calibri" pitchFamily="34" charset="0"/>
                    <a:cs typeface="Arial" charset="0"/>
                  </a:rPr>
                  <a:t>cm</a:t>
                </a:r>
              </a:p>
            </p:txBody>
          </p:sp>
          <p:sp>
            <p:nvSpPr>
              <p:cNvPr id="15" name="TextBox 12"/>
              <p:cNvSpPr txBox="1">
                <a:spLocks noChangeArrowheads="1"/>
              </p:cNvSpPr>
              <p:nvPr/>
            </p:nvSpPr>
            <p:spPr bwMode="auto">
              <a:xfrm>
                <a:off x="1298575" y="3251200"/>
                <a:ext cx="369973" cy="418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Calibri" pitchFamily="34" charset="0"/>
                    <a:cs typeface="Arial" charset="0"/>
                  </a:rPr>
                  <a:t>km</a:t>
                </a:r>
              </a:p>
            </p:txBody>
          </p:sp>
          <p:sp>
            <p:nvSpPr>
              <p:cNvPr id="16" name="TextBox 13"/>
              <p:cNvSpPr txBox="1">
                <a:spLocks noChangeArrowheads="1"/>
              </p:cNvSpPr>
              <p:nvPr/>
            </p:nvSpPr>
            <p:spPr bwMode="auto">
              <a:xfrm>
                <a:off x="830262" y="2087563"/>
                <a:ext cx="812402" cy="418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Calibri" pitchFamily="34" charset="0"/>
                    <a:cs typeface="Arial" charset="0"/>
                  </a:rPr>
                  <a:t>1000 km</a:t>
                </a:r>
              </a:p>
            </p:txBody>
          </p:sp>
          <p:sp>
            <p:nvSpPr>
              <p:cNvPr id="17" name="Oval 16"/>
              <p:cNvSpPr>
                <a:spLocks noChangeArrowheads="1"/>
              </p:cNvSpPr>
              <p:nvPr/>
            </p:nvSpPr>
            <p:spPr bwMode="auto">
              <a:xfrm rot="18868409">
                <a:off x="6950075" y="1325563"/>
                <a:ext cx="1009650" cy="1009650"/>
              </a:xfrm>
              <a:prstGeom prst="ellipse">
                <a:avLst/>
              </a:prstGeom>
              <a:solidFill>
                <a:schemeClr val="accent1">
                  <a:alpha val="30980"/>
                </a:schemeClr>
              </a:solidFill>
              <a:ln w="19050" algn="ctr">
                <a:solidFill>
                  <a:srgbClr val="385D8A"/>
                </a:solidFill>
                <a:round/>
                <a:headEnd/>
                <a:tailEnd/>
              </a:ln>
            </p:spPr>
            <p:txBody>
              <a:bodyPr vert="eaVert" anchor="ctr"/>
              <a:lstStyle/>
              <a:p>
                <a:pPr algn="ctr">
                  <a:defRPr/>
                </a:pPr>
                <a:endParaRPr 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 rot="20551101">
                <a:off x="6521450" y="2168525"/>
                <a:ext cx="1631950" cy="249238"/>
              </a:xfrm>
              <a:prstGeom prst="ellipse">
                <a:avLst/>
              </a:prstGeom>
              <a:solidFill>
                <a:schemeClr val="accent1">
                  <a:alpha val="31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5311775" y="2292350"/>
                <a:ext cx="414337" cy="325438"/>
              </a:xfrm>
              <a:prstGeom prst="ellipse">
                <a:avLst/>
              </a:prstGeom>
              <a:solidFill>
                <a:schemeClr val="accent1">
                  <a:alpha val="31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4171950" y="2773363"/>
                <a:ext cx="1087437" cy="371475"/>
              </a:xfrm>
              <a:prstGeom prst="ellipse">
                <a:avLst/>
              </a:prstGeom>
              <a:solidFill>
                <a:schemeClr val="accent1">
                  <a:alpha val="31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017962" y="2878138"/>
                <a:ext cx="1085850" cy="479425"/>
              </a:xfrm>
              <a:prstGeom prst="ellipse">
                <a:avLst/>
              </a:prstGeom>
              <a:solidFill>
                <a:schemeClr val="accent1">
                  <a:alpha val="31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3551237" y="3303588"/>
                <a:ext cx="620713" cy="266700"/>
              </a:xfrm>
              <a:prstGeom prst="ellipse">
                <a:avLst/>
              </a:prstGeom>
              <a:solidFill>
                <a:schemeClr val="accent1">
                  <a:alpha val="31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 rot="819337">
                <a:off x="3343275" y="3419475"/>
                <a:ext cx="1084262" cy="508000"/>
              </a:xfrm>
              <a:prstGeom prst="ellipse">
                <a:avLst/>
              </a:prstGeom>
              <a:solidFill>
                <a:schemeClr val="accent1">
                  <a:alpha val="31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24" name="Oval 23"/>
              <p:cNvSpPr>
                <a:spLocks noChangeArrowheads="1"/>
              </p:cNvSpPr>
              <p:nvPr/>
            </p:nvSpPr>
            <p:spPr bwMode="auto">
              <a:xfrm rot="16200000">
                <a:off x="2066131" y="3366294"/>
                <a:ext cx="639762" cy="622300"/>
              </a:xfrm>
              <a:prstGeom prst="ellipse">
                <a:avLst/>
              </a:prstGeom>
              <a:solidFill>
                <a:schemeClr val="accent1">
                  <a:alpha val="30980"/>
                </a:schemeClr>
              </a:solidFill>
              <a:ln w="19050" algn="ctr">
                <a:solidFill>
                  <a:srgbClr val="385D8A"/>
                </a:solidFill>
                <a:round/>
                <a:headEnd/>
                <a:tailEnd/>
              </a:ln>
            </p:spPr>
            <p:txBody>
              <a:bodyPr vert="eaVert" anchor="ctr"/>
              <a:lstStyle/>
              <a:p>
                <a:pPr algn="ctr">
                  <a:defRPr/>
                </a:pPr>
                <a:endParaRPr 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5" name="Oval 24"/>
              <p:cNvSpPr>
                <a:spLocks noChangeArrowheads="1"/>
              </p:cNvSpPr>
              <p:nvPr/>
            </p:nvSpPr>
            <p:spPr bwMode="auto">
              <a:xfrm rot="16200000">
                <a:off x="5930106" y="1547019"/>
                <a:ext cx="895350" cy="681038"/>
              </a:xfrm>
              <a:prstGeom prst="ellipse">
                <a:avLst/>
              </a:prstGeom>
              <a:solidFill>
                <a:schemeClr val="accent1">
                  <a:alpha val="30980"/>
                </a:schemeClr>
              </a:solidFill>
              <a:ln w="19050" algn="ctr">
                <a:solidFill>
                  <a:srgbClr val="385D8A"/>
                </a:solidFill>
                <a:round/>
                <a:headEnd/>
                <a:tailEnd/>
              </a:ln>
            </p:spPr>
            <p:txBody>
              <a:bodyPr vert="eaVert" anchor="ctr"/>
              <a:lstStyle/>
              <a:p>
                <a:pPr algn="ctr">
                  <a:defRPr/>
                </a:pPr>
                <a:endParaRPr 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6" name="Oval 25"/>
              <p:cNvSpPr>
                <a:spLocks noChangeArrowheads="1"/>
              </p:cNvSpPr>
              <p:nvPr/>
            </p:nvSpPr>
            <p:spPr bwMode="auto">
              <a:xfrm rot="16200000">
                <a:off x="4140200" y="2065338"/>
                <a:ext cx="1009650" cy="298450"/>
              </a:xfrm>
              <a:prstGeom prst="ellipse">
                <a:avLst/>
              </a:prstGeom>
              <a:solidFill>
                <a:schemeClr val="accent1">
                  <a:alpha val="30980"/>
                </a:schemeClr>
              </a:solidFill>
              <a:ln w="19050" algn="ctr">
                <a:solidFill>
                  <a:srgbClr val="385D8A"/>
                </a:solidFill>
                <a:round/>
                <a:headEnd/>
                <a:tailEnd/>
              </a:ln>
            </p:spPr>
            <p:txBody>
              <a:bodyPr vert="eaVert" anchor="ctr"/>
              <a:lstStyle/>
              <a:p>
                <a:pPr algn="ctr">
                  <a:defRPr/>
                </a:pPr>
                <a:endParaRPr 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28" name="TextBox 27"/>
              <p:cNvSpPr txBox="1">
                <a:spLocks noChangeArrowheads="1"/>
              </p:cNvSpPr>
              <p:nvPr/>
            </p:nvSpPr>
            <p:spPr bwMode="auto">
              <a:xfrm rot="16200000">
                <a:off x="-209459" y="3622407"/>
                <a:ext cx="2469967" cy="3180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500" dirty="0">
                    <a:latin typeface="Calibri" pitchFamily="34" charset="0"/>
                    <a:cs typeface="Arial" charset="0"/>
                  </a:rPr>
                  <a:t>LATERAL DISTANCE</a:t>
                </a:r>
              </a:p>
            </p:txBody>
          </p:sp>
          <p:sp>
            <p:nvSpPr>
              <p:cNvPr id="29" name="TextBox 30"/>
              <p:cNvSpPr txBox="1">
                <a:spLocks noChangeArrowheads="1"/>
              </p:cNvSpPr>
              <p:nvPr/>
            </p:nvSpPr>
            <p:spPr bwMode="auto">
              <a:xfrm>
                <a:off x="7180643" y="1524000"/>
                <a:ext cx="597727" cy="346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 dirty="0">
                    <a:latin typeface="Calibri" pitchFamily="34" charset="0"/>
                    <a:cs typeface="Arial" charset="0"/>
                  </a:rPr>
                  <a:t>Climate</a:t>
                </a:r>
              </a:p>
            </p:txBody>
          </p:sp>
          <p:sp>
            <p:nvSpPr>
              <p:cNvPr id="30" name="TextBox 31"/>
              <p:cNvSpPr txBox="1">
                <a:spLocks noChangeArrowheads="1"/>
              </p:cNvSpPr>
              <p:nvPr/>
            </p:nvSpPr>
            <p:spPr bwMode="auto">
              <a:xfrm>
                <a:off x="6115649" y="1676400"/>
                <a:ext cx="565539" cy="346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 dirty="0">
                    <a:latin typeface="Calibri" pitchFamily="34" charset="0"/>
                    <a:cs typeface="Arial" charset="0"/>
                  </a:rPr>
                  <a:t>El Nino</a:t>
                </a:r>
              </a:p>
            </p:txBody>
          </p:sp>
          <p:sp>
            <p:nvSpPr>
              <p:cNvPr id="31" name="TextBox 32"/>
              <p:cNvSpPr txBox="1">
                <a:spLocks noChangeArrowheads="1"/>
              </p:cNvSpPr>
              <p:nvPr/>
            </p:nvSpPr>
            <p:spPr bwMode="auto">
              <a:xfrm>
                <a:off x="5018083" y="1828800"/>
                <a:ext cx="934401" cy="6059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 dirty="0">
                    <a:latin typeface="Calibri" pitchFamily="34" charset="0"/>
                    <a:cs typeface="Arial" charset="0"/>
                  </a:rPr>
                  <a:t>Upwelling /</a:t>
                </a:r>
              </a:p>
              <a:p>
                <a:pPr algn="ctr"/>
                <a:r>
                  <a:rPr lang="en-US" sz="1800" dirty="0" err="1">
                    <a:latin typeface="Calibri" pitchFamily="34" charset="0"/>
                    <a:cs typeface="Arial" charset="0"/>
                  </a:rPr>
                  <a:t>Downwelling</a:t>
                </a:r>
                <a:endParaRPr lang="en-US" sz="1800" dirty="0">
                  <a:latin typeface="Calibri" pitchFamily="34" charset="0"/>
                  <a:cs typeface="Arial" charset="0"/>
                </a:endParaRPr>
              </a:p>
            </p:txBody>
          </p:sp>
          <p:sp>
            <p:nvSpPr>
              <p:cNvPr id="32" name="TextBox 33"/>
              <p:cNvSpPr txBox="1">
                <a:spLocks noChangeArrowheads="1"/>
              </p:cNvSpPr>
              <p:nvPr/>
            </p:nvSpPr>
            <p:spPr bwMode="auto">
              <a:xfrm>
                <a:off x="4112008" y="1865313"/>
                <a:ext cx="391347" cy="346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>
                    <a:latin typeface="Calibri" pitchFamily="34" charset="0"/>
                    <a:cs typeface="Arial" charset="0"/>
                  </a:rPr>
                  <a:t>Tide</a:t>
                </a:r>
              </a:p>
            </p:txBody>
          </p:sp>
          <p:sp>
            <p:nvSpPr>
              <p:cNvPr id="33" name="TextBox 34"/>
              <p:cNvSpPr txBox="1">
                <a:spLocks noChangeArrowheads="1"/>
              </p:cNvSpPr>
              <p:nvPr/>
            </p:nvSpPr>
            <p:spPr bwMode="auto">
              <a:xfrm>
                <a:off x="5181299" y="2768600"/>
                <a:ext cx="1625600" cy="346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800" dirty="0">
                    <a:latin typeface="Calibri" pitchFamily="34" charset="0"/>
                    <a:cs typeface="Arial" charset="0"/>
                  </a:rPr>
                  <a:t>Plume processes</a:t>
                </a:r>
              </a:p>
            </p:txBody>
          </p:sp>
          <p:sp>
            <p:nvSpPr>
              <p:cNvPr id="34" name="TextBox 35"/>
              <p:cNvSpPr txBox="1">
                <a:spLocks noChangeArrowheads="1"/>
              </p:cNvSpPr>
              <p:nvPr/>
            </p:nvSpPr>
            <p:spPr bwMode="auto">
              <a:xfrm>
                <a:off x="4895798" y="3203575"/>
                <a:ext cx="735116" cy="6059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>
                    <a:latin typeface="Calibri" pitchFamily="34" charset="0"/>
                    <a:cs typeface="Arial" charset="0"/>
                  </a:rPr>
                  <a:t>Estuary</a:t>
                </a:r>
              </a:p>
              <a:p>
                <a:pPr algn="ctr"/>
                <a:r>
                  <a:rPr lang="en-US" sz="1800">
                    <a:latin typeface="Calibri" pitchFamily="34" charset="0"/>
                    <a:cs typeface="Arial" charset="0"/>
                  </a:rPr>
                  <a:t>processes</a:t>
                </a:r>
              </a:p>
            </p:txBody>
          </p:sp>
          <p:sp>
            <p:nvSpPr>
              <p:cNvPr id="35" name="TextBox 36"/>
              <p:cNvSpPr txBox="1">
                <a:spLocks noChangeArrowheads="1"/>
              </p:cNvSpPr>
              <p:nvPr/>
            </p:nvSpPr>
            <p:spPr bwMode="auto">
              <a:xfrm>
                <a:off x="3624262" y="3030538"/>
                <a:ext cx="404170" cy="346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 dirty="0">
                    <a:latin typeface="Calibri" pitchFamily="34" charset="0"/>
                    <a:cs typeface="Arial" charset="0"/>
                  </a:rPr>
                  <a:t>ETM</a:t>
                </a:r>
              </a:p>
            </p:txBody>
          </p:sp>
          <p:sp>
            <p:nvSpPr>
              <p:cNvPr id="36" name="TextBox 37"/>
              <p:cNvSpPr txBox="1">
                <a:spLocks noChangeArrowheads="1"/>
              </p:cNvSpPr>
              <p:nvPr/>
            </p:nvSpPr>
            <p:spPr bwMode="auto">
              <a:xfrm>
                <a:off x="4029818" y="3641725"/>
                <a:ext cx="666849" cy="6636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000" dirty="0">
                    <a:latin typeface="Calibri" pitchFamily="34" charset="0"/>
                    <a:cs typeface="Arial" charset="0"/>
                  </a:rPr>
                  <a:t>Internal</a:t>
                </a:r>
              </a:p>
              <a:p>
                <a:pPr algn="ctr"/>
                <a:r>
                  <a:rPr lang="en-US" sz="2000" dirty="0">
                    <a:latin typeface="Calibri" pitchFamily="34" charset="0"/>
                    <a:cs typeface="Arial" charset="0"/>
                  </a:rPr>
                  <a:t>waves</a:t>
                </a:r>
              </a:p>
            </p:txBody>
          </p:sp>
          <p:sp>
            <p:nvSpPr>
              <p:cNvPr id="37" name="TextBox 38"/>
              <p:cNvSpPr txBox="1">
                <a:spLocks noChangeArrowheads="1"/>
              </p:cNvSpPr>
              <p:nvPr/>
            </p:nvSpPr>
            <p:spPr bwMode="auto">
              <a:xfrm>
                <a:off x="2093318" y="3444875"/>
                <a:ext cx="588195" cy="6059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 dirty="0">
                    <a:latin typeface="Calibri" pitchFamily="34" charset="0"/>
                    <a:cs typeface="Arial" charset="0"/>
                  </a:rPr>
                  <a:t>Surface</a:t>
                </a:r>
              </a:p>
              <a:p>
                <a:pPr algn="ctr"/>
                <a:r>
                  <a:rPr lang="en-US" sz="1800" dirty="0">
                    <a:latin typeface="Calibri" pitchFamily="34" charset="0"/>
                    <a:cs typeface="Arial" charset="0"/>
                  </a:rPr>
                  <a:t>waves</a:t>
                </a:r>
              </a:p>
            </p:txBody>
          </p:sp>
          <p:sp>
            <p:nvSpPr>
              <p:cNvPr id="38" name="Oval 37"/>
              <p:cNvSpPr>
                <a:spLocks noChangeArrowheads="1"/>
              </p:cNvSpPr>
              <p:nvPr/>
            </p:nvSpPr>
            <p:spPr bwMode="auto">
              <a:xfrm rot="16200000">
                <a:off x="2561431" y="3767931"/>
                <a:ext cx="425450" cy="776288"/>
              </a:xfrm>
              <a:prstGeom prst="ellipse">
                <a:avLst/>
              </a:prstGeom>
              <a:solidFill>
                <a:schemeClr val="accent1">
                  <a:alpha val="30980"/>
                </a:schemeClr>
              </a:solidFill>
              <a:ln w="19050" algn="ctr">
                <a:solidFill>
                  <a:srgbClr val="385D8A"/>
                </a:solidFill>
                <a:round/>
                <a:headEnd/>
                <a:tailEnd/>
              </a:ln>
            </p:spPr>
            <p:txBody>
              <a:bodyPr vert="eaVert" anchor="ctr"/>
              <a:lstStyle/>
              <a:p>
                <a:pPr algn="ctr">
                  <a:defRPr/>
                </a:pPr>
                <a:endParaRPr lang="en-US" dirty="0">
                  <a:solidFill>
                    <a:schemeClr val="lt1"/>
                  </a:solidFill>
                </a:endParaRPr>
              </a:p>
            </p:txBody>
          </p:sp>
          <p:sp>
            <p:nvSpPr>
              <p:cNvPr id="39" name="TextBox 41"/>
              <p:cNvSpPr txBox="1">
                <a:spLocks noChangeArrowheads="1"/>
              </p:cNvSpPr>
              <p:nvPr/>
            </p:nvSpPr>
            <p:spPr bwMode="auto">
              <a:xfrm>
                <a:off x="2496305" y="3886200"/>
                <a:ext cx="1077987" cy="6059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 dirty="0">
                    <a:latin typeface="Calibri" pitchFamily="34" charset="0"/>
                    <a:cs typeface="Arial" charset="0"/>
                  </a:rPr>
                  <a:t>Sharp fronts</a:t>
                </a:r>
              </a:p>
              <a:p>
                <a:pPr algn="ctr"/>
                <a:r>
                  <a:rPr lang="en-US" sz="1800" dirty="0">
                    <a:latin typeface="Calibri" pitchFamily="34" charset="0"/>
                    <a:cs typeface="Arial" charset="0"/>
                  </a:rPr>
                  <a:t>plume /estuary</a:t>
                </a:r>
              </a:p>
            </p:txBody>
          </p:sp>
          <p:sp>
            <p:nvSpPr>
              <p:cNvPr id="40" name="Freeform 39"/>
              <p:cNvSpPr/>
              <p:nvPr/>
            </p:nvSpPr>
            <p:spPr>
              <a:xfrm>
                <a:off x="2008187" y="4537075"/>
                <a:ext cx="942975" cy="715963"/>
              </a:xfrm>
              <a:custGeom>
                <a:avLst/>
                <a:gdLst>
                  <a:gd name="connsiteX0" fmla="*/ 9939 w 924339"/>
                  <a:gd name="connsiteY0" fmla="*/ 139148 h 1023731"/>
                  <a:gd name="connsiteX1" fmla="*/ 0 w 924339"/>
                  <a:gd name="connsiteY1" fmla="*/ 1023731 h 1023731"/>
                  <a:gd name="connsiteX2" fmla="*/ 924339 w 924339"/>
                  <a:gd name="connsiteY2" fmla="*/ 1023731 h 1023731"/>
                  <a:gd name="connsiteX3" fmla="*/ 914400 w 924339"/>
                  <a:gd name="connsiteY3" fmla="*/ 864705 h 1023731"/>
                  <a:gd name="connsiteX4" fmla="*/ 834887 w 924339"/>
                  <a:gd name="connsiteY4" fmla="*/ 596348 h 1023731"/>
                  <a:gd name="connsiteX5" fmla="*/ 735496 w 924339"/>
                  <a:gd name="connsiteY5" fmla="*/ 417444 h 1023731"/>
                  <a:gd name="connsiteX6" fmla="*/ 616226 w 924339"/>
                  <a:gd name="connsiteY6" fmla="*/ 258418 h 1023731"/>
                  <a:gd name="connsiteX7" fmla="*/ 516835 w 924339"/>
                  <a:gd name="connsiteY7" fmla="*/ 159026 h 1023731"/>
                  <a:gd name="connsiteX8" fmla="*/ 397565 w 924339"/>
                  <a:gd name="connsiteY8" fmla="*/ 79513 h 1023731"/>
                  <a:gd name="connsiteX9" fmla="*/ 248478 w 924339"/>
                  <a:gd name="connsiteY9" fmla="*/ 29818 h 1023731"/>
                  <a:gd name="connsiteX10" fmla="*/ 129209 w 924339"/>
                  <a:gd name="connsiteY10" fmla="*/ 9939 h 1023731"/>
                  <a:gd name="connsiteX11" fmla="*/ 19878 w 924339"/>
                  <a:gd name="connsiteY11" fmla="*/ 0 h 1023731"/>
                  <a:gd name="connsiteX12" fmla="*/ 9939 w 924339"/>
                  <a:gd name="connsiteY12" fmla="*/ 139148 h 102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24339" h="1023731">
                    <a:moveTo>
                      <a:pt x="9939" y="139148"/>
                    </a:moveTo>
                    <a:lnTo>
                      <a:pt x="0" y="1023731"/>
                    </a:lnTo>
                    <a:lnTo>
                      <a:pt x="924339" y="1023731"/>
                    </a:lnTo>
                    <a:lnTo>
                      <a:pt x="914400" y="864705"/>
                    </a:lnTo>
                    <a:lnTo>
                      <a:pt x="834887" y="596348"/>
                    </a:lnTo>
                    <a:lnTo>
                      <a:pt x="735496" y="417444"/>
                    </a:lnTo>
                    <a:lnTo>
                      <a:pt x="616226" y="258418"/>
                    </a:lnTo>
                    <a:lnTo>
                      <a:pt x="516835" y="159026"/>
                    </a:lnTo>
                    <a:lnTo>
                      <a:pt x="397565" y="79513"/>
                    </a:lnTo>
                    <a:lnTo>
                      <a:pt x="248478" y="29818"/>
                    </a:lnTo>
                    <a:lnTo>
                      <a:pt x="129209" y="9939"/>
                    </a:lnTo>
                    <a:lnTo>
                      <a:pt x="19878" y="0"/>
                    </a:lnTo>
                    <a:lnTo>
                      <a:pt x="9939" y="139148"/>
                    </a:lnTo>
                    <a:close/>
                  </a:path>
                </a:pathLst>
              </a:custGeom>
              <a:solidFill>
                <a:schemeClr val="accent1">
                  <a:alpha val="31000"/>
                </a:schemeClr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1" name="TextBox 49"/>
              <p:cNvSpPr txBox="1">
                <a:spLocks noChangeArrowheads="1"/>
              </p:cNvSpPr>
              <p:nvPr/>
            </p:nvSpPr>
            <p:spPr bwMode="auto">
              <a:xfrm>
                <a:off x="2084154" y="4662488"/>
                <a:ext cx="764055" cy="6059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800">
                    <a:latin typeface="Calibri" pitchFamily="34" charset="0"/>
                    <a:cs typeface="Arial" charset="0"/>
                  </a:rPr>
                  <a:t>Turbulent </a:t>
                </a:r>
              </a:p>
              <a:p>
                <a:pPr algn="ctr"/>
                <a:r>
                  <a:rPr lang="en-US" sz="1800">
                    <a:latin typeface="Calibri" pitchFamily="34" charset="0"/>
                    <a:cs typeface="Arial" charset="0"/>
                  </a:rPr>
                  <a:t>processes</a:t>
                </a:r>
              </a:p>
            </p:txBody>
          </p:sp>
        </p:grpSp>
      </p:grpSp>
      <p:sp>
        <p:nvSpPr>
          <p:cNvPr id="42" name="TextBox 41"/>
          <p:cNvSpPr txBox="1"/>
          <p:nvPr/>
        </p:nvSpPr>
        <p:spPr>
          <a:xfrm>
            <a:off x="5372101" y="6502401"/>
            <a:ext cx="1985957" cy="7316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114949" tIns="57475" rIns="114949" bIns="57475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O(1m-1000km)</a:t>
            </a:r>
          </a:p>
          <a:p>
            <a:r>
              <a:rPr lang="en-US" sz="2000" b="1" dirty="0">
                <a:solidFill>
                  <a:schemeClr val="accent2"/>
                </a:solidFill>
              </a:rPr>
              <a:t>O(min – decade)</a:t>
            </a:r>
          </a:p>
        </p:txBody>
      </p:sp>
      <p:grpSp>
        <p:nvGrpSpPr>
          <p:cNvPr id="47" name="Group 46"/>
          <p:cNvGrpSpPr/>
          <p:nvPr/>
        </p:nvGrpSpPr>
        <p:grpSpPr>
          <a:xfrm>
            <a:off x="4085448" y="2194560"/>
            <a:ext cx="1515254" cy="2763520"/>
            <a:chOff x="971031" y="5943600"/>
            <a:chExt cx="1010169" cy="457200"/>
          </a:xfrm>
        </p:grpSpPr>
        <p:sp>
          <p:nvSpPr>
            <p:cNvPr id="45" name="TextBox 44"/>
            <p:cNvSpPr txBox="1"/>
            <p:nvPr/>
          </p:nvSpPr>
          <p:spPr>
            <a:xfrm>
              <a:off x="971031" y="6043431"/>
              <a:ext cx="861817" cy="73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Tsunamis</a:t>
              </a:r>
              <a:endParaRPr lang="en-US" dirty="0"/>
            </a:p>
          </p:txBody>
        </p:sp>
        <p:sp>
          <p:nvSpPr>
            <p:cNvPr id="46" name="Oval 45"/>
            <p:cNvSpPr/>
            <p:nvPr/>
          </p:nvSpPr>
          <p:spPr bwMode="auto">
            <a:xfrm>
              <a:off x="990600" y="5943600"/>
              <a:ext cx="990600" cy="457200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0000"/>
                </a:solidFill>
                <a:latin typeface="Arial" pitchFamily="34" charset="0"/>
              </a:endParaRPr>
            </a:p>
          </p:txBody>
        </p:sp>
      </p:grpSp>
      <p:sp>
        <p:nvSpPr>
          <p:cNvPr id="48" name="Slide Number Placeholder 47"/>
          <p:cNvSpPr>
            <a:spLocks noGrp="1"/>
          </p:cNvSpPr>
          <p:nvPr>
            <p:ph type="sldNum" sz="quarter" idx="4294967295"/>
          </p:nvPr>
        </p:nvSpPr>
        <p:spPr>
          <a:xfrm>
            <a:off x="9829800" y="6780108"/>
            <a:ext cx="3200400" cy="389467"/>
          </a:xfrm>
        </p:spPr>
        <p:txBody>
          <a:bodyPr/>
          <a:lstStyle/>
          <a:p>
            <a:fld id="{5DB8B953-D59C-48F7-8DA4-64218DD31D98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6848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6552</TotalTime>
  <Words>1572</Words>
  <Application>Microsoft Office PowerPoint</Application>
  <PresentationFormat>Custom</PresentationFormat>
  <Paragraphs>369</Paragraphs>
  <Slides>38</Slides>
  <Notes>33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Introduction: Seamless Cross-scale Modeling with</vt:lpstr>
      <vt:lpstr>Matter of scales…</vt:lpstr>
      <vt:lpstr>PowerPoint Presentation</vt:lpstr>
      <vt:lpstr>Tsunamis</vt:lpstr>
      <vt:lpstr>The messy reality…</vt:lpstr>
      <vt:lpstr>PowerPoint Presentation</vt:lpstr>
      <vt:lpstr>Existing hydrodynamic models</vt:lpstr>
      <vt:lpstr>PowerPoint Presentation</vt:lpstr>
      <vt:lpstr>Cross-scale modeling with UG</vt:lpstr>
      <vt:lpstr>Cross-scale modeling with UG</vt:lpstr>
      <vt:lpstr>SCHISM: Semi-implicit Cross-scale Hydroscience Integrated System Model</vt:lpstr>
      <vt:lpstr>SCHISM modeling system</vt:lpstr>
      <vt:lpstr>Why SCHISM?</vt:lpstr>
      <vt:lpstr>PowerPoint Presentation</vt:lpstr>
      <vt:lpstr>Benchmarks</vt:lpstr>
      <vt:lpstr>Applications</vt:lpstr>
      <vt:lpstr>Sample applications</vt:lpstr>
      <vt:lpstr>Columbia River Forecast</vt:lpstr>
      <vt:lpstr>San Francisco Bay &amp; Delta</vt:lpstr>
      <vt:lpstr>Grid</vt:lpstr>
      <vt:lpstr>North and Baltic Seas</vt:lpstr>
      <vt:lpstr>PowerPoint Presentation</vt:lpstr>
      <vt:lpstr>Black-Marama-Aegean Sea: cascading basins</vt:lpstr>
      <vt:lpstr>Black Sea: eddying activity</vt:lpstr>
      <vt:lpstr>Black Sea: overflow</vt:lpstr>
      <vt:lpstr>Bosphorous Strait exchange flow</vt:lpstr>
      <vt:lpstr>Northwestern Pacific around Taiwan</vt:lpstr>
      <vt:lpstr>PowerPoint Presentation</vt:lpstr>
      <vt:lpstr>PowerPoint Presentation</vt:lpstr>
      <vt:lpstr>Lake stratification</vt:lpstr>
      <vt:lpstr>Tidal Marsh Model</vt:lpstr>
      <vt:lpstr>SCHISM web</vt:lpstr>
      <vt:lpstr>SCHISM WIKI</vt:lpstr>
      <vt:lpstr>Online training</vt:lpstr>
      <vt:lpstr>Summary</vt:lpstr>
      <vt:lpstr>Numerical methods</vt:lpstr>
      <vt:lpstr>PowerPoint Presentation</vt:lpstr>
      <vt:lpstr>Grand vision: Cross-scale Seamless Modeling …at least for hydrostatic regime</vt:lpstr>
    </vt:vector>
  </TitlesOfParts>
  <Company>VIMS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Joseph Zhang</dc:creator>
  <cp:lastModifiedBy>Y. Joseph Zhang</cp:lastModifiedBy>
  <cp:revision>342</cp:revision>
  <dcterms:created xsi:type="dcterms:W3CDTF">2013-03-11T19:30:02Z</dcterms:created>
  <dcterms:modified xsi:type="dcterms:W3CDTF">2017-01-17T17:56:57Z</dcterms:modified>
</cp:coreProperties>
</file>