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43891200" cy="329184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64" autoAdjust="0"/>
  </p:normalViewPr>
  <p:slideViewPr>
    <p:cSldViewPr>
      <p:cViewPr varScale="1">
        <p:scale>
          <a:sx n="21" d="100"/>
          <a:sy n="21" d="100"/>
        </p:scale>
        <p:origin x="-1272" y="-162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9DA47D2E-2F62-4696-A0B5-C794763D4AFC}" type="datetimeFigureOut">
              <a:rPr lang="en-US"/>
              <a:pPr>
                <a:defRPr/>
              </a:pPr>
              <a:t>1/26/2012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BC41E807-120B-430E-A8EF-2639E9BE3B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D3AE30-681E-4E39-815D-CC007807B06B}" type="slidenum">
              <a:rPr lang="en-US" smtClean="0"/>
              <a:pPr/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675"/>
            <a:ext cx="37306250" cy="7054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3125"/>
            <a:ext cx="30724475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CD31A-E394-4EBB-98FF-59AB0B9EB7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5C877-0866-41AF-B3D9-331449657C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317625"/>
            <a:ext cx="9875837" cy="280876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76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F8021-9AEA-49A1-8CD9-C8A6F45D41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61032-7EF2-4C72-A785-BD8E4DD028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38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07F55-F0DF-4D8E-93F5-41347AB818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5" y="7680325"/>
            <a:ext cx="19675475" cy="21724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7680325"/>
            <a:ext cx="19675475" cy="21724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8D5BD-3C3E-4A08-98F1-FB5D8FB8D6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5"/>
            <a:ext cx="19392900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5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F325D-F404-44B9-92B0-4DC7428994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48FBB-2716-4BFD-8B72-188DA4F3EC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7E112-CA09-45D8-8E4D-EC492068E4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275"/>
            <a:ext cx="14439900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163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D1BCC-BE54-4664-A207-5E3557DCDF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3" y="23042563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3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3" y="25763538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B588F-052C-4ED1-8155-0D08016A56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3925" y="1317625"/>
            <a:ext cx="395033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3925" y="7680325"/>
            <a:ext cx="39503350" cy="2172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39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>
              <a:defRPr sz="67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76763"/>
            <a:ext cx="139001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 algn="ctr">
              <a:defRPr sz="67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>
            <a:lvl1pPr algn="r">
              <a:defRPr sz="6700"/>
            </a:lvl1pPr>
          </a:lstStyle>
          <a:p>
            <a:pPr>
              <a:defRPr/>
            </a:pPr>
            <a:fld id="{CC51D1B3-92BA-4005-804A-8369F9B59E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2pPr>
      <a:lvl3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3pPr>
      <a:lvl4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4pPr>
      <a:lvl5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5pPr>
      <a:lvl6pPr marL="4572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6pPr>
      <a:lvl7pPr marL="9144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7pPr>
      <a:lvl8pPr marL="13716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8pPr>
      <a:lvl9pPr marL="18288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9pPr>
    </p:titleStyle>
    <p:bodyStyle>
      <a:lvl1pPr marL="1646238" indent="-1646238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5400">
          <a:solidFill>
            <a:schemeClr val="tx1"/>
          </a:solidFill>
          <a:latin typeface="+mn-lt"/>
          <a:ea typeface="+mn-ea"/>
          <a:cs typeface="+mn-cs"/>
        </a:defRPr>
      </a:lvl1pPr>
      <a:lvl2pPr marL="3565525" indent="-1371600" algn="l" defTabSz="4389438" rtl="0" eaLnBrk="0" fontAlgn="base" hangingPunct="0">
        <a:spcBef>
          <a:spcPct val="20000"/>
        </a:spcBef>
        <a:spcAft>
          <a:spcPct val="0"/>
        </a:spcAft>
        <a:buChar char="–"/>
        <a:defRPr sz="13400">
          <a:solidFill>
            <a:schemeClr val="tx1"/>
          </a:solidFill>
          <a:latin typeface="+mn-lt"/>
        </a:defRPr>
      </a:lvl2pPr>
      <a:lvl3pPr marL="5486400" indent="-1096963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1500">
          <a:solidFill>
            <a:schemeClr val="tx1"/>
          </a:solidFill>
          <a:latin typeface="+mn-lt"/>
        </a:defRPr>
      </a:lvl3pPr>
      <a:lvl4pPr marL="7680325" indent="-1096963" algn="l" defTabSz="4389438" rtl="0" eaLnBrk="0" fontAlgn="base" hangingPunct="0">
        <a:spcBef>
          <a:spcPct val="20000"/>
        </a:spcBef>
        <a:spcAft>
          <a:spcPct val="0"/>
        </a:spcAft>
        <a:buChar char="–"/>
        <a:defRPr sz="9600">
          <a:solidFill>
            <a:schemeClr val="tx1"/>
          </a:solidFill>
          <a:latin typeface="+mn-lt"/>
        </a:defRPr>
      </a:lvl4pPr>
      <a:lvl5pPr marL="9875838" indent="-1096963" algn="l" defTabSz="4389438" rtl="0" eaLnBrk="0" fontAlgn="base" hangingPunct="0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5pPr>
      <a:lvl6pPr marL="103330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6pPr>
      <a:lvl7pPr marL="107902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7pPr>
      <a:lvl8pPr marL="112474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8pPr>
      <a:lvl9pPr marL="117046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18" Type="http://schemas.openxmlformats.org/officeDocument/2006/relationships/image" Target="../media/image15.jpeg"/><Relationship Id="rId3" Type="http://schemas.openxmlformats.org/officeDocument/2006/relationships/image" Target="../media/image1.jpeg"/><Relationship Id="rId21" Type="http://schemas.openxmlformats.org/officeDocument/2006/relationships/hyperlink" Target="http://ccrm.vims.edu/marine_debris_removal/index.html" TargetMode="External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tiff"/><Relationship Id="rId11" Type="http://schemas.openxmlformats.org/officeDocument/2006/relationships/image" Target="../media/image8.jpeg"/><Relationship Id="rId24" Type="http://schemas.openxmlformats.org/officeDocument/2006/relationships/image" Target="../media/image19.jpeg"/><Relationship Id="rId5" Type="http://schemas.openxmlformats.org/officeDocument/2006/relationships/image" Target="../media/image2.tiff"/><Relationship Id="rId15" Type="http://schemas.openxmlformats.org/officeDocument/2006/relationships/image" Target="../media/image12.jpeg"/><Relationship Id="rId23" Type="http://schemas.openxmlformats.org/officeDocument/2006/relationships/image" Target="../media/image18.jpeg"/><Relationship Id="rId10" Type="http://schemas.openxmlformats.org/officeDocument/2006/relationships/image" Target="../media/image7.jpeg"/><Relationship Id="rId19" Type="http://schemas.openxmlformats.org/officeDocument/2006/relationships/image" Target="../media/image16.jpeg"/><Relationship Id="rId4" Type="http://schemas.openxmlformats.org/officeDocument/2006/relationships/hyperlink" Target="mailto:donnab@vims.edu" TargetMode="External"/><Relationship Id="rId9" Type="http://schemas.openxmlformats.org/officeDocument/2006/relationships/image" Target="../media/image6.jpeg"/><Relationship Id="rId14" Type="http://schemas.openxmlformats.org/officeDocument/2006/relationships/image" Target="../media/image11.wmf"/><Relationship Id="rId22" Type="http://schemas.openxmlformats.org/officeDocument/2006/relationships/hyperlink" Target="http://ccrm.vims.edu/research/mapping_surveying/terrapin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6172200" y="0"/>
            <a:ext cx="27508200" cy="290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38912" tIns="219456" rIns="438912" bIns="219456" anchor="ctr">
            <a:spAutoFit/>
          </a:bodyPr>
          <a:lstStyle/>
          <a:p>
            <a:pPr algn="ctr" defTabSz="4389438"/>
            <a:r>
              <a:rPr lang="en-US" sz="8000" cap="small" dirty="0" smtClean="0"/>
              <a:t>Diamondback Terrapin </a:t>
            </a:r>
            <a:r>
              <a:rPr lang="en-US" sz="8000" cap="small" dirty="0" err="1" smtClean="0"/>
              <a:t>Bycatch</a:t>
            </a:r>
            <a:r>
              <a:rPr lang="en-US" sz="8000" cap="small" dirty="0" smtClean="0"/>
              <a:t> Reduction Strategies for Commercial and Recreational Blue Crab Fisheries</a:t>
            </a:r>
            <a:endParaRPr lang="en-US" dirty="0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962400" y="2819400"/>
            <a:ext cx="31013400" cy="192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38912" tIns="219456" rIns="438912" bIns="219456" anchor="ctr">
            <a:spAutoFit/>
          </a:bodyPr>
          <a:lstStyle/>
          <a:p>
            <a:pPr algn="ctr" defTabSz="4389438"/>
            <a:r>
              <a:rPr lang="en-US" sz="4800" dirty="0" smtClean="0"/>
              <a:t>Donna Marie </a:t>
            </a:r>
            <a:r>
              <a:rPr lang="en-US" sz="4800" dirty="0" err="1" smtClean="0"/>
              <a:t>Bilkovic</a:t>
            </a:r>
            <a:r>
              <a:rPr lang="en-US" sz="4800" dirty="0" smtClean="0"/>
              <a:t> (</a:t>
            </a:r>
            <a:r>
              <a:rPr lang="en-US" sz="4800" dirty="0" smtClean="0">
                <a:hlinkClick r:id="rId4"/>
              </a:rPr>
              <a:t>donnab@vims.edu</a:t>
            </a:r>
            <a:r>
              <a:rPr lang="en-US" sz="4800" dirty="0" smtClean="0"/>
              <a:t>), Randy Chambers, Matthias </a:t>
            </a:r>
            <a:r>
              <a:rPr lang="en-US" sz="4800" dirty="0" err="1" smtClean="0"/>
              <a:t>Leu</a:t>
            </a:r>
            <a:r>
              <a:rPr lang="en-US" sz="4800" dirty="0" smtClean="0"/>
              <a:t>, Kirk Havens, &amp; Timothy Russell</a:t>
            </a:r>
            <a:endParaRPr lang="en-US" sz="4800" dirty="0"/>
          </a:p>
          <a:p>
            <a:pPr algn="ctr" defTabSz="4389438"/>
            <a:r>
              <a:rPr lang="en-US" sz="4800" dirty="0"/>
              <a:t>Virginia Institute of Marine </a:t>
            </a:r>
            <a:r>
              <a:rPr lang="en-US" sz="4800" dirty="0" smtClean="0"/>
              <a:t>Science and College of William &amp; Mary </a:t>
            </a:r>
            <a:endParaRPr lang="en-US" sz="4800" dirty="0"/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34747200" y="7115890"/>
            <a:ext cx="8763000" cy="167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38912" tIns="219456" rIns="438912" bIns="219456" anchor="ctr">
            <a:spAutoFit/>
          </a:bodyPr>
          <a:lstStyle/>
          <a:p>
            <a:pPr marL="342900" indent="-342900" algn="ctr" defTabSz="4389438"/>
            <a:r>
              <a:rPr lang="en-US" sz="4000" dirty="0"/>
              <a:t>Example of </a:t>
            </a:r>
            <a:r>
              <a:rPr lang="en-US" sz="4000" dirty="0" smtClean="0"/>
              <a:t>terrapin nesting beach, Guinea Marshes, York River, VA</a:t>
            </a:r>
            <a:endParaRPr lang="en-US" sz="40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0" y="5105400"/>
            <a:ext cx="13182600" cy="92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38912" tIns="219456" rIns="438912" bIns="219456" anchor="ctr">
            <a:spAutoFit/>
          </a:bodyPr>
          <a:lstStyle/>
          <a:p>
            <a:pPr defTabSz="4389438"/>
            <a:r>
              <a:rPr lang="en-US" sz="4000" u="sng" dirty="0"/>
              <a:t>Introduction</a:t>
            </a:r>
          </a:p>
          <a:p>
            <a:pPr defTabSz="4389438"/>
            <a:r>
              <a:rPr lang="en-US" sz="4000" dirty="0" smtClean="0"/>
              <a:t>Diamondback terrapin </a:t>
            </a:r>
            <a:r>
              <a:rPr lang="en-US" sz="4000" i="1" dirty="0" err="1" smtClean="0"/>
              <a:t>Malaclemys</a:t>
            </a:r>
            <a:r>
              <a:rPr lang="en-US" sz="4000" i="1" dirty="0" smtClean="0"/>
              <a:t> terrapin</a:t>
            </a:r>
            <a:r>
              <a:rPr lang="en-US" sz="4000" dirty="0" smtClean="0"/>
              <a:t> is considered a keystone species for its influence on community structure of tidal marshes. Terrapins exhibit strong habitat &amp; nest site fidelity, &amp; have relatively small home ranges (&lt; 2 km), so sub-populations tend to be spatially discrete. Terrapins rely on open water, wetlands, &amp; adjacent uplands at various stages of their life-cycle, so the quality &amp; connectivity of these habitat patches is critical to population persistence. Terrapin is listed in Virginia as a species of "</a:t>
            </a:r>
            <a:r>
              <a:rPr lang="en-US" sz="4000" i="1" dirty="0" smtClean="0"/>
              <a:t>Very High Conservation Need</a:t>
            </a:r>
            <a:r>
              <a:rPr lang="en-US" sz="4000" dirty="0" smtClean="0"/>
              <a:t>" based on threats due to nest predation &amp; drowning of adults in crab pots. </a:t>
            </a:r>
            <a:endParaRPr lang="en-US" sz="4000" dirty="0"/>
          </a:p>
          <a:p>
            <a:pPr defTabSz="4389438"/>
            <a:endParaRPr lang="en-US" sz="5400" dirty="0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5163800" y="28041600"/>
            <a:ext cx="28422600" cy="4598182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438912" tIns="219456" rIns="438912" bIns="219456" anchor="ctr">
            <a:spAutoFit/>
          </a:bodyPr>
          <a:lstStyle/>
          <a:p>
            <a:pPr defTabSz="4389438"/>
            <a:r>
              <a:rPr lang="en-US" sz="5400" u="sng" dirty="0"/>
              <a:t>Summary</a:t>
            </a:r>
          </a:p>
          <a:p>
            <a:pPr defTabSz="4389438"/>
            <a:r>
              <a:rPr lang="en-US" sz="5400" b="1" dirty="0" smtClean="0"/>
              <a:t>~15% </a:t>
            </a:r>
            <a:r>
              <a:rPr lang="en-US" sz="5400" dirty="0" smtClean="0"/>
              <a:t>of the study area was considered to be potential resource conflict areas for terrapin and crabbing. The integration of spatial information on terrapin habitat and crabbing pressure in a single framework will allow managers to identify areas where terrapins are most likely to encounter threats and target conservation efforts in those areas.  </a:t>
            </a:r>
            <a:endParaRPr lang="en-US" sz="5400" dirty="0"/>
          </a:p>
        </p:txBody>
      </p:sp>
      <p:sp>
        <p:nvSpPr>
          <p:cNvPr id="2060" name="Rectangle 222"/>
          <p:cNvSpPr>
            <a:spLocks noChangeArrowheads="1"/>
          </p:cNvSpPr>
          <p:nvPr/>
        </p:nvSpPr>
        <p:spPr bwMode="auto">
          <a:xfrm>
            <a:off x="0" y="0"/>
            <a:ext cx="438912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2064" name="Rectangle 219"/>
          <p:cNvSpPr>
            <a:spLocks noChangeArrowheads="1"/>
          </p:cNvSpPr>
          <p:nvPr/>
        </p:nvSpPr>
        <p:spPr bwMode="auto">
          <a:xfrm>
            <a:off x="762000" y="13563600"/>
            <a:ext cx="12115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389438"/>
            <a:r>
              <a:rPr lang="en-US" sz="4000" u="sng" dirty="0" smtClean="0"/>
              <a:t>Purpose</a:t>
            </a:r>
          </a:p>
          <a:p>
            <a:pPr defTabSz="4389438"/>
            <a:r>
              <a:rPr lang="en-US" sz="4000" dirty="0" smtClean="0"/>
              <a:t>Our overall goal was to characterize essential terrapin habitats toward development of </a:t>
            </a:r>
            <a:r>
              <a:rPr lang="en-US" sz="4000" dirty="0" err="1" smtClean="0"/>
              <a:t>bycatch</a:t>
            </a:r>
            <a:r>
              <a:rPr lang="en-US" sz="4000" dirty="0" smtClean="0"/>
              <a:t> reduction strategies for managing commercial &amp; recreational blue crab fisheries.</a:t>
            </a:r>
          </a:p>
          <a:p>
            <a:pPr defTabSz="4389438"/>
            <a:endParaRPr lang="en-US" sz="4000" u="sng" dirty="0" smtClean="0"/>
          </a:p>
        </p:txBody>
      </p:sp>
      <p:pic>
        <p:nvPicPr>
          <p:cNvPr id="226" name="Picture 225" descr="VSG-Logo-Blue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600" y="2667000"/>
            <a:ext cx="1828800" cy="1271016"/>
          </a:xfrm>
          <a:prstGeom prst="rect">
            <a:avLst/>
          </a:prstGeom>
        </p:spPr>
      </p:pic>
      <p:pic>
        <p:nvPicPr>
          <p:cNvPr id="227" name="Picture 226" descr="NOAA-ColorLogo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8000" y="2819400"/>
            <a:ext cx="902208" cy="914400"/>
          </a:xfrm>
          <a:prstGeom prst="rect">
            <a:avLst/>
          </a:prstGeom>
        </p:spPr>
      </p:pic>
      <p:pic>
        <p:nvPicPr>
          <p:cNvPr id="2" name="Picture 2" descr="IMG_007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157400" y="26517600"/>
            <a:ext cx="2971800" cy="221954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3563600" y="7924800"/>
            <a:ext cx="4352925" cy="6400800"/>
            <a:chOff x="864" y="2452"/>
            <a:chExt cx="6854" cy="8735"/>
          </a:xfrm>
        </p:grpSpPr>
        <p:pic>
          <p:nvPicPr>
            <p:cNvPr id="1028" name="Picture 4" descr="Terrapin Vulnerability_Key"/>
            <p:cNvPicPr preferRelativeResize="0"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64" y="2452"/>
              <a:ext cx="6854" cy="8735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1361" y="3301"/>
              <a:ext cx="5941" cy="6087"/>
              <a:chOff x="1927" y="3096"/>
              <a:chExt cx="5941" cy="6087"/>
            </a:xfrm>
          </p:grpSpPr>
          <p:sp>
            <p:nvSpPr>
              <p:cNvPr id="1030" name="Rectangle 6"/>
              <p:cNvSpPr>
                <a:spLocks noChangeArrowheads="1"/>
              </p:cNvSpPr>
              <p:nvPr/>
            </p:nvSpPr>
            <p:spPr bwMode="auto">
              <a:xfrm>
                <a:off x="3709" y="6855"/>
                <a:ext cx="1706" cy="1129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2889" y="8400"/>
                <a:ext cx="500" cy="783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" name="Rectangle 8"/>
              <p:cNvSpPr>
                <a:spLocks noChangeArrowheads="1"/>
              </p:cNvSpPr>
              <p:nvPr/>
            </p:nvSpPr>
            <p:spPr bwMode="auto">
              <a:xfrm>
                <a:off x="3389" y="8400"/>
                <a:ext cx="2872" cy="783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" name="Rectangle 9"/>
              <p:cNvSpPr>
                <a:spLocks noChangeArrowheads="1"/>
              </p:cNvSpPr>
              <p:nvPr/>
            </p:nvSpPr>
            <p:spPr bwMode="auto">
              <a:xfrm>
                <a:off x="6064" y="3096"/>
                <a:ext cx="1804" cy="130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" name="Rectangle 10"/>
              <p:cNvSpPr>
                <a:spLocks noChangeArrowheads="1"/>
              </p:cNvSpPr>
              <p:nvPr/>
            </p:nvSpPr>
            <p:spPr bwMode="auto">
              <a:xfrm>
                <a:off x="1927" y="7013"/>
                <a:ext cx="1068" cy="1299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6064" y="5436"/>
                <a:ext cx="596" cy="504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2663" y="8170"/>
              <a:ext cx="2835" cy="435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71001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48000"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Lower York &amp; Severn rivers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4576" y="2866"/>
              <a:ext cx="3007" cy="435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71001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48000"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Gwynn Island – Milford Haven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pic>
        <p:nvPicPr>
          <p:cNvPr id="1039" name="Picture 15" descr="Terrapin Vulnerability_LowerYork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211800" y="7924800"/>
            <a:ext cx="5037138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40" name="Picture 16" descr="Terrapin Vulnerability_Gywnn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469600" y="7924800"/>
            <a:ext cx="5022850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25984200" y="9144000"/>
            <a:ext cx="71913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Gwynn Island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8" name="Rectangle 247"/>
          <p:cNvSpPr/>
          <p:nvPr/>
        </p:nvSpPr>
        <p:spPr>
          <a:xfrm>
            <a:off x="13411200" y="14401800"/>
            <a:ext cx="480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Results of terrapin occurrence, habitat suitability and crab pot distribution allow for the targeting of candidate zones for the application of blue crab fishery management actions to reduce </a:t>
            </a:r>
            <a:r>
              <a:rPr lang="en-US" sz="2000" dirty="0" err="1" smtClean="0"/>
              <a:t>bycatch</a:t>
            </a:r>
            <a:r>
              <a:rPr lang="en-US" sz="2000" dirty="0" smtClean="0"/>
              <a:t>. </a:t>
            </a:r>
          </a:p>
          <a:p>
            <a:r>
              <a:rPr lang="en-US" sz="2000" i="1" dirty="0" smtClean="0"/>
              <a:t>*Terrapin &amp; crab pot field survey locations are enclosed with boxes.</a:t>
            </a:r>
            <a:endParaRPr lang="en-US" sz="2000" i="1" dirty="0"/>
          </a:p>
        </p:txBody>
      </p:sp>
      <p:sp>
        <p:nvSpPr>
          <p:cNvPr id="249" name="Rectangle 248"/>
          <p:cNvSpPr/>
          <p:nvPr/>
        </p:nvSpPr>
        <p:spPr>
          <a:xfrm>
            <a:off x="18211800" y="14401800"/>
            <a:ext cx="5105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The lower York and Severn rivers contain extensive suitable terrapin habitat, however terrapin were absent in select creeks (e.g., Sarah’s Creek). Likely reasons are the lack of extensive marshes &amp; the presence of anthropogenic stressors including residential development &amp; crabbing pressures. Areas of concern for </a:t>
            </a:r>
            <a:r>
              <a:rPr lang="en-US" sz="2000" dirty="0" err="1" smtClean="0"/>
              <a:t>bycatch</a:t>
            </a:r>
            <a:r>
              <a:rPr lang="en-US" sz="2000" dirty="0" smtClean="0"/>
              <a:t> mortality include Perrin Creek, Cuba Island, Guinea marshes, &amp; Severn River.</a:t>
            </a:r>
            <a:endParaRPr lang="en-US" sz="2000" dirty="0"/>
          </a:p>
        </p:txBody>
      </p:sp>
      <p:sp>
        <p:nvSpPr>
          <p:cNvPr id="242" name="Rectangle 241"/>
          <p:cNvSpPr/>
          <p:nvPr/>
        </p:nvSpPr>
        <p:spPr>
          <a:xfrm>
            <a:off x="23622000" y="14401800"/>
            <a:ext cx="4800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The south side of Gwynn Island, Milford Haven </a:t>
            </a:r>
            <a:r>
              <a:rPr lang="en-US" sz="2000" dirty="0" smtClean="0"/>
              <a:t>and </a:t>
            </a:r>
            <a:r>
              <a:rPr lang="en-US" sz="2000" dirty="0" err="1" smtClean="0"/>
              <a:t>Stutts</a:t>
            </a:r>
            <a:r>
              <a:rPr lang="en-US" sz="2000" dirty="0" smtClean="0"/>
              <a:t> creek contain highly suitable terrapin habitat &amp; high fishing pressure on the basis of distribution and abundance of derelict &amp; active crab pots.</a:t>
            </a:r>
            <a:endParaRPr lang="en-US" sz="2000" dirty="0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8592800" y="12496800"/>
            <a:ext cx="8667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Sarah’s Creek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5" name="Text Box 2"/>
          <p:cNvSpPr txBox="1">
            <a:spLocks noChangeArrowheads="1"/>
          </p:cNvSpPr>
          <p:nvPr/>
        </p:nvSpPr>
        <p:spPr bwMode="auto">
          <a:xfrm>
            <a:off x="20345400" y="12725400"/>
            <a:ext cx="5334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Perrin</a:t>
            </a:r>
            <a:r>
              <a:rPr kumimoji="0" lang="en-US" sz="11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kumimoji="0" 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Creek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6" name="Text Box 2"/>
          <p:cNvSpPr txBox="1">
            <a:spLocks noChangeArrowheads="1"/>
          </p:cNvSpPr>
          <p:nvPr/>
        </p:nvSpPr>
        <p:spPr bwMode="auto">
          <a:xfrm>
            <a:off x="22021800" y="11963400"/>
            <a:ext cx="6858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Guinea  Marshes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7" name="Text Box 2"/>
          <p:cNvSpPr txBox="1">
            <a:spLocks noChangeArrowheads="1"/>
          </p:cNvSpPr>
          <p:nvPr/>
        </p:nvSpPr>
        <p:spPr bwMode="auto">
          <a:xfrm>
            <a:off x="21031200" y="10058400"/>
            <a:ext cx="6858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Severn River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0" name="Text Box 18"/>
          <p:cNvSpPr txBox="1">
            <a:spLocks noChangeArrowheads="1"/>
          </p:cNvSpPr>
          <p:nvPr/>
        </p:nvSpPr>
        <p:spPr bwMode="auto">
          <a:xfrm>
            <a:off x="26441400" y="10972800"/>
            <a:ext cx="71913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Milford Haven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257" name="Table 256"/>
          <p:cNvGraphicFramePr>
            <a:graphicFrameLocks noGrp="1"/>
          </p:cNvGraphicFramePr>
          <p:nvPr/>
        </p:nvGraphicFramePr>
        <p:xfrm>
          <a:off x="304800" y="25831800"/>
          <a:ext cx="7239000" cy="5827952"/>
        </p:xfrm>
        <a:graphic>
          <a:graphicData uri="http://schemas.openxmlformats.org/drawingml/2006/table">
            <a:tbl>
              <a:tblPr/>
              <a:tblGrid>
                <a:gridCol w="2057400"/>
                <a:gridCol w="1981200"/>
                <a:gridCol w="1676400"/>
                <a:gridCol w="1524000"/>
              </a:tblGrid>
              <a:tr h="2696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+mj-lt"/>
                          <a:ea typeface="Times New Roman"/>
                          <a:cs typeface="Arial"/>
                        </a:rPr>
                        <a:t>Variable 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+mj-lt"/>
                          <a:ea typeface="Times New Roman"/>
                          <a:cs typeface="Arial"/>
                        </a:rPr>
                        <a:t>Rationale 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+mj-lt"/>
                          <a:ea typeface="Times New Roman"/>
                          <a:cs typeface="Arial"/>
                        </a:rPr>
                        <a:t>Metrics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+mj-lt"/>
                          <a:ea typeface="Times New Roman"/>
                          <a:cs typeface="Arial"/>
                        </a:rPr>
                        <a:t>Source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10787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+mj-lt"/>
                          <a:ea typeface="Times New Roman"/>
                        </a:rPr>
                        <a:t>Bathymetry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Primary critical habitats occur in shallow 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waters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Waters ≤  2m depth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NOAA - </a:t>
                      </a:r>
                      <a:r>
                        <a:rPr lang="en-US" sz="1800" dirty="0">
                          <a:latin typeface="+mj-lt"/>
                          <a:ea typeface="Times New Roman"/>
                        </a:rPr>
                        <a:t>National Ocean Service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787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+mj-lt"/>
                          <a:ea typeface="Times New Roman"/>
                          <a:cs typeface="Arial"/>
                        </a:rPr>
                        <a:t>Tidal Marsh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Essential 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habitat</a:t>
                      </a: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: </a:t>
                      </a:r>
                      <a:r>
                        <a:rPr lang="en-US" sz="1800" dirty="0" err="1" smtClean="0">
                          <a:latin typeface="+mj-lt"/>
                          <a:ea typeface="Times New Roman"/>
                          <a:cs typeface="Arial"/>
                        </a:rPr>
                        <a:t>meso-polyhaline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distribution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Presence of extensive or embayed marshes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Shoreline Inventory (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CCRM-VIMS</a:t>
                      </a: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)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787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+mj-lt"/>
                          <a:ea typeface="Times New Roman"/>
                          <a:cs typeface="Arial"/>
                        </a:rPr>
                        <a:t>Nesting Beach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Nesting success influenced by nest site suitability 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Presence of </a:t>
                      </a:r>
                      <a:r>
                        <a:rPr lang="en-US" sz="1800" dirty="0" err="1">
                          <a:latin typeface="+mj-lt"/>
                          <a:ea typeface="Times New Roman"/>
                          <a:cs typeface="Arial"/>
                        </a:rPr>
                        <a:t>subaerial</a:t>
                      </a: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 unconsolidated sands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Shoreline Inventory (CCRM-VIMS) 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9017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+mj-lt"/>
                          <a:ea typeface="Times New Roman"/>
                          <a:cs typeface="Arial"/>
                        </a:rPr>
                        <a:t>Riparian land-use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Access to high marsh, 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land-water</a:t>
                      </a:r>
                      <a:r>
                        <a:rPr lang="en-US" sz="1800" baseline="0" dirty="0" smtClean="0">
                          <a:latin typeface="+mj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connectivity </a:t>
                      </a: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diminished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Forested land use within 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10m </a:t>
                      </a: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of the shore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</a:rPr>
                        <a:t>Southeast Gap Analysis 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</a:rPr>
                        <a:t>Land </a:t>
                      </a:r>
                      <a:r>
                        <a:rPr lang="en-US" sz="1800" dirty="0">
                          <a:latin typeface="+mj-lt"/>
                          <a:ea typeface="Times New Roman"/>
                        </a:rPr>
                        <a:t>Cover Dataset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6451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+mj-lt"/>
                          <a:ea typeface="Times New Roman"/>
                        </a:rPr>
                        <a:t>SAV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Supplementary feeding habitats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Presence/area of </a:t>
                      </a:r>
                      <a:r>
                        <a:rPr lang="en-US" sz="1800" dirty="0" err="1">
                          <a:latin typeface="+mj-lt"/>
                          <a:ea typeface="Times New Roman"/>
                          <a:cs typeface="Arial"/>
                        </a:rPr>
                        <a:t>seagrasses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10-yr</a:t>
                      </a:r>
                      <a:r>
                        <a:rPr lang="en-US" sz="1800" baseline="0" dirty="0" smtClean="0">
                          <a:latin typeface="+mj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composite </a:t>
                      </a: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of annual 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VIMS </a:t>
                      </a:r>
                      <a:r>
                        <a:rPr lang="en-US" sz="1800" dirty="0">
                          <a:latin typeface="+mj-lt"/>
                          <a:ea typeface="Times New Roman"/>
                          <a:cs typeface="Arial"/>
                        </a:rPr>
                        <a:t>SAV </a:t>
                      </a:r>
                      <a:r>
                        <a:rPr lang="en-US" sz="1800" dirty="0" smtClean="0">
                          <a:latin typeface="+mj-lt"/>
                          <a:ea typeface="Times New Roman"/>
                          <a:cs typeface="Arial"/>
                        </a:rPr>
                        <a:t>survey</a:t>
                      </a:r>
                      <a:endParaRPr lang="en-US" sz="18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1000" y="28651200"/>
            <a:ext cx="852777" cy="640080"/>
          </a:xfrm>
          <a:prstGeom prst="rect">
            <a:avLst/>
          </a:prstGeom>
          <a:noFill/>
        </p:spPr>
      </p:pic>
      <p:sp>
        <p:nvSpPr>
          <p:cNvPr id="14" name="Rectangle 12" descr="Terrapin Habitat forest"/>
          <p:cNvSpPr>
            <a:spLocks noChangeArrowheads="1"/>
          </p:cNvSpPr>
          <p:nvPr/>
        </p:nvSpPr>
        <p:spPr bwMode="auto">
          <a:xfrm>
            <a:off x="381000" y="29718000"/>
            <a:ext cx="533400" cy="731520"/>
          </a:xfrm>
          <a:prstGeom prst="rect">
            <a:avLst/>
          </a:prstGeom>
          <a:blipFill dpi="0" rotWithShape="0">
            <a:blip r:embed="rId12" cstate="print"/>
            <a:srcRect/>
            <a:stretch>
              <a:fillRect/>
            </a:stretch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1" descr="Terrapin Habitat SAV"/>
          <p:cNvSpPr>
            <a:spLocks noChangeArrowheads="1"/>
          </p:cNvSpPr>
          <p:nvPr/>
        </p:nvSpPr>
        <p:spPr bwMode="auto">
          <a:xfrm>
            <a:off x="381000" y="30784800"/>
            <a:ext cx="533400" cy="731520"/>
          </a:xfrm>
          <a:prstGeom prst="rect">
            <a:avLst/>
          </a:prstGeom>
          <a:blipFill dpi="0" rotWithShape="0">
            <a:blip r:embed="rId13" cstate="print"/>
            <a:srcRect/>
            <a:stretch>
              <a:fillRect/>
            </a:stretch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154400" y="23393400"/>
            <a:ext cx="5958632" cy="3429000"/>
          </a:xfrm>
          <a:prstGeom prst="rect">
            <a:avLst/>
          </a:prstGeom>
          <a:noFill/>
        </p:spPr>
      </p:pic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13716000" y="18745200"/>
            <a:ext cx="93726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</a:rPr>
              <a:t>The scope of the derelict crab pot issue </a:t>
            </a:r>
            <a:endParaRPr kumimoji="0" lang="en-US" sz="400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</a:rPr>
              <a:t>Within the pilot study area 2872 derelict pots were removed during 2 winters</a:t>
            </a:r>
          </a:p>
          <a:p>
            <a:pPr lvl="2" eaLnBrk="0" hangingPunct="0">
              <a:buFont typeface="Courier New" pitchFamily="49" charset="0"/>
              <a:buChar char="o"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</a:rPr>
              <a:t> Of these, 22% were within shallow waters (≤ 2 m) where terrapins typically reside</a:t>
            </a:r>
          </a:p>
          <a:p>
            <a:pPr lvl="2" eaLnBrk="0" hangingPunct="0"/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</a:rPr>
              <a:t>The amount of derelict pots generally corresponds to the number of active pots in a given area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1044" name="Picture 20" descr="B:\Leu\data\GIS\Terrapin\Tim\Pics\BRD\BRD crab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9471600" y="14859000"/>
            <a:ext cx="3779264" cy="2834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8" name="TextBox 267"/>
          <p:cNvSpPr txBox="1"/>
          <p:nvPr/>
        </p:nvSpPr>
        <p:spPr>
          <a:xfrm>
            <a:off x="29718000" y="10896600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 smtClean="0"/>
              <a:t>Management Approaches</a:t>
            </a:r>
            <a:endParaRPr lang="en-US" sz="4000" u="sng" dirty="0"/>
          </a:p>
        </p:txBody>
      </p:sp>
      <p:pic>
        <p:nvPicPr>
          <p:cNvPr id="1045" name="Picture 21" descr="B:\Leu\data\GIS\Terrapin\Tim\Pics\BRD\IMG_0020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9471600" y="17983200"/>
            <a:ext cx="3779610" cy="2834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0" name="TextBox 269"/>
          <p:cNvSpPr txBox="1"/>
          <p:nvPr/>
        </p:nvSpPr>
        <p:spPr>
          <a:xfrm>
            <a:off x="29794200" y="12039600"/>
            <a:ext cx="9144000" cy="1363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In resource conflict areas, there are several management options that can be used in combination</a:t>
            </a:r>
          </a:p>
          <a:p>
            <a:endParaRPr lang="en-US" sz="4000" dirty="0" smtClean="0"/>
          </a:p>
          <a:p>
            <a:pPr marL="742950" indent="-742950">
              <a:buAutoNum type="arabicParenR"/>
            </a:pPr>
            <a:r>
              <a:rPr lang="en-US" sz="4000" dirty="0" smtClean="0"/>
              <a:t>Require use of </a:t>
            </a:r>
            <a:r>
              <a:rPr lang="en-US" sz="4000" dirty="0" err="1" smtClean="0"/>
              <a:t>Bycatch</a:t>
            </a:r>
            <a:r>
              <a:rPr lang="en-US" sz="4000" dirty="0" smtClean="0"/>
              <a:t> Reduction Devices (BRDs) on commercial &amp; recreational crab pots</a:t>
            </a:r>
          </a:p>
          <a:p>
            <a:pPr marL="742950" indent="-742950">
              <a:buAutoNum type="arabicParenR"/>
            </a:pPr>
            <a:r>
              <a:rPr lang="en-US" sz="4000" dirty="0" smtClean="0"/>
              <a:t>Avoid particular habitats (e.g. small tidal creeks) or establish fishing exclusion zones </a:t>
            </a:r>
          </a:p>
          <a:p>
            <a:pPr marL="742950" indent="-742950">
              <a:buAutoNum type="arabicParenR"/>
            </a:pPr>
            <a:r>
              <a:rPr lang="en-US" sz="4000" dirty="0" smtClean="0"/>
              <a:t>Educate – design public education programs to </a:t>
            </a:r>
            <a:endParaRPr lang="en-US" sz="4000" dirty="0" smtClean="0"/>
          </a:p>
          <a:p>
            <a:pPr marL="1657350" lvl="2" indent="-742950">
              <a:buSzPct val="150000"/>
              <a:buFont typeface="Arial" pitchFamily="34" charset="0"/>
              <a:buChar char="•"/>
            </a:pPr>
            <a:r>
              <a:rPr lang="en-US" sz="4000" dirty="0" smtClean="0"/>
              <a:t>promote </a:t>
            </a:r>
            <a:r>
              <a:rPr lang="en-US" sz="4000" dirty="0" smtClean="0"/>
              <a:t>the voluntary use of BRDs, and </a:t>
            </a:r>
            <a:endParaRPr lang="en-US" sz="4000" dirty="0" smtClean="0"/>
          </a:p>
          <a:p>
            <a:pPr marL="1657350" lvl="2" indent="-742950">
              <a:buSzPct val="150000"/>
              <a:buFont typeface="Arial" pitchFamily="34" charset="0"/>
              <a:buChar char="•"/>
            </a:pPr>
            <a:r>
              <a:rPr lang="en-US" sz="4000" dirty="0" smtClean="0"/>
              <a:t>communicate </a:t>
            </a:r>
            <a:r>
              <a:rPr lang="en-US" sz="4000" dirty="0" smtClean="0"/>
              <a:t>to recreational boaters the ramifications of severing buoy lines of active crab pots</a:t>
            </a:r>
          </a:p>
          <a:p>
            <a:pPr marL="742950" indent="-742950">
              <a:buAutoNum type="arabicParenR"/>
            </a:pPr>
            <a:r>
              <a:rPr lang="en-US" sz="4000" dirty="0" smtClean="0"/>
              <a:t>Promote proper use of gear </a:t>
            </a:r>
            <a:r>
              <a:rPr lang="en-US" sz="4000" dirty="0" smtClean="0"/>
              <a:t>—</a:t>
            </a:r>
            <a:endParaRPr lang="en-US" sz="4000" dirty="0" smtClean="0"/>
          </a:p>
          <a:p>
            <a:pPr marL="742950" indent="-742950"/>
            <a:r>
              <a:rPr lang="en-US" sz="4000" dirty="0" smtClean="0"/>
              <a:t>	</a:t>
            </a:r>
            <a:r>
              <a:rPr lang="en-US" sz="4000" dirty="0" smtClean="0"/>
              <a:t>e.g., retrieving </a:t>
            </a:r>
            <a:r>
              <a:rPr lang="en-US" sz="4000" dirty="0" smtClean="0"/>
              <a:t>pots regularly to minimize terrapin </a:t>
            </a:r>
            <a:r>
              <a:rPr lang="en-US" sz="4000" dirty="0" smtClean="0"/>
              <a:t>mortality</a:t>
            </a:r>
            <a:endParaRPr lang="en-US" sz="4000" dirty="0" smtClean="0"/>
          </a:p>
          <a:p>
            <a:pPr>
              <a:buFont typeface="Arial" pitchFamily="34" charset="0"/>
              <a:buChar char="•"/>
            </a:pPr>
            <a:endParaRPr lang="en-US" sz="4000" dirty="0"/>
          </a:p>
        </p:txBody>
      </p:sp>
      <p:pic>
        <p:nvPicPr>
          <p:cNvPr id="1046" name="Picture 22" descr="IMG_007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9471600" y="11734800"/>
            <a:ext cx="3781095" cy="2834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47" name="Picture 23" descr="T:\watershed\PROJECTS\SeaGrant_Terrapin_2011\Photos\NestingBeach_Guinea Marshes_P1010017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4899600" y="685800"/>
            <a:ext cx="8610600" cy="64579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75" name="TextBox 274"/>
          <p:cNvSpPr txBox="1"/>
          <p:nvPr/>
        </p:nvSpPr>
        <p:spPr>
          <a:xfrm>
            <a:off x="838200" y="17297400"/>
            <a:ext cx="121158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/>
              <a:t>Approach</a:t>
            </a:r>
          </a:p>
          <a:p>
            <a:pPr marL="742950" indent="-742950">
              <a:buAutoNum type="arabicParenR"/>
            </a:pPr>
            <a:r>
              <a:rPr lang="en-US" sz="4000" dirty="0" smtClean="0"/>
              <a:t>Geospatially define suitable terrapin habitat based on natural features in a pilot study area</a:t>
            </a:r>
          </a:p>
          <a:p>
            <a:pPr marL="742950" indent="-742950"/>
            <a:endParaRPr lang="en-US" sz="4000" dirty="0" smtClean="0"/>
          </a:p>
          <a:p>
            <a:pPr marL="742950" indent="-742950">
              <a:buAutoNum type="arabicParenR" startAt="2"/>
            </a:pPr>
            <a:r>
              <a:rPr lang="en-US" sz="4000" dirty="0" smtClean="0"/>
              <a:t>Integrate spatial datasets to develop a "Vulnerability Index" of terrapin habitats &amp; define potential resource conflict areas where crab pots correspond to essential terrapin </a:t>
            </a:r>
            <a:r>
              <a:rPr lang="en-US" sz="4000" dirty="0" smtClean="0"/>
              <a:t>habitat</a:t>
            </a:r>
            <a:endParaRPr lang="en-US" sz="4000" dirty="0" smtClean="0"/>
          </a:p>
          <a:p>
            <a:pPr marL="742950" indent="-742950"/>
            <a:endParaRPr lang="en-US" sz="4000" dirty="0" smtClean="0"/>
          </a:p>
          <a:p>
            <a:pPr marL="742950" indent="-742950"/>
            <a:r>
              <a:rPr lang="en-US" sz="4000" dirty="0" smtClean="0"/>
              <a:t>3)	Conduct terrapin and crab pot counts in habitats with varying suitability to test </a:t>
            </a:r>
            <a:r>
              <a:rPr lang="en-US" sz="4000" dirty="0" smtClean="0"/>
              <a:t>predictions</a:t>
            </a:r>
            <a:endParaRPr lang="en-US" sz="4000" u="sng" dirty="0"/>
          </a:p>
        </p:txBody>
      </p:sp>
      <p:pic>
        <p:nvPicPr>
          <p:cNvPr id="276" name="Picture 2" descr="IMG_006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81000" y="27508200"/>
            <a:ext cx="852777" cy="640080"/>
          </a:xfrm>
          <a:prstGeom prst="rect">
            <a:avLst/>
          </a:prstGeom>
          <a:noFill/>
        </p:spPr>
      </p:pic>
      <p:pic>
        <p:nvPicPr>
          <p:cNvPr id="277" name="Picture 15" descr="bathymetry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81000" y="26441400"/>
            <a:ext cx="523875" cy="679450"/>
          </a:xfrm>
          <a:prstGeom prst="rect">
            <a:avLst/>
          </a:prstGeom>
          <a:noFill/>
        </p:spPr>
      </p:pic>
      <p:sp>
        <p:nvSpPr>
          <p:cNvPr id="278" name="Rectangle 16"/>
          <p:cNvSpPr>
            <a:spLocks noChangeArrowheads="1"/>
          </p:cNvSpPr>
          <p:nvPr/>
        </p:nvSpPr>
        <p:spPr bwMode="auto">
          <a:xfrm>
            <a:off x="304800" y="24612600"/>
            <a:ext cx="7239000" cy="154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52352" rIns="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u="sng" dirty="0" smtClean="0">
                <a:latin typeface="+mn-lt"/>
                <a:cs typeface="Times New Roman" pitchFamily="18" charset="0"/>
              </a:rPr>
              <a:t>TERRAPIN HABITAT SUITABILITY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Explanatory variables used to</a:t>
            </a:r>
            <a:r>
              <a:rPr kumimoji="0" lang="en-US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 characterize 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suitable habitat</a:t>
            </a:r>
            <a:endParaRPr kumimoji="0" lang="en-US" sz="20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8458200" y="27279600"/>
            <a:ext cx="5257800" cy="286232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 Marine Debris Location and Removal Program </a:t>
            </a:r>
            <a:r>
              <a:rPr lang="en-US" sz="2000" dirty="0" smtClean="0"/>
              <a:t>(under the direction of VIMS &amp;VMRC) employed commercial fishers to locate and remove lost or derelict blue crab pots from Virginia waters in 2008–2012 </a:t>
            </a:r>
            <a:r>
              <a:rPr lang="en-US" sz="2000" u="sng" dirty="0" smtClean="0">
                <a:hlinkClick r:id="rId21"/>
              </a:rPr>
              <a:t>http://ccrm.vims.edu/marine_debris_removal/index.html</a:t>
            </a:r>
            <a:r>
              <a:rPr lang="en-US" sz="2000" dirty="0" smtClean="0"/>
              <a:t>. To date, approximately 30,000 derelict crab pots have been located, removed and </a:t>
            </a:r>
            <a:r>
              <a:rPr lang="en-US" sz="2000" dirty="0" err="1" smtClean="0"/>
              <a:t>bycatch</a:t>
            </a:r>
            <a:r>
              <a:rPr lang="en-US" sz="2000" dirty="0" smtClean="0"/>
              <a:t> information recorded. </a:t>
            </a:r>
          </a:p>
        </p:txBody>
      </p:sp>
      <p:sp>
        <p:nvSpPr>
          <p:cNvPr id="284" name="TextBox 283"/>
          <p:cNvSpPr txBox="1"/>
          <p:nvPr/>
        </p:nvSpPr>
        <p:spPr>
          <a:xfrm>
            <a:off x="7924800" y="24765000"/>
            <a:ext cx="662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/>
              <a:t>STRESSORS: CRAB POTS</a:t>
            </a:r>
          </a:p>
          <a:p>
            <a:pPr algn="ctr"/>
            <a:endParaRPr lang="en-US" sz="2000" b="1" u="sng" dirty="0" smtClean="0"/>
          </a:p>
          <a:p>
            <a:pPr>
              <a:buSzPct val="150000"/>
              <a:buFont typeface="Arial" pitchFamily="34" charset="0"/>
              <a:buChar char="•"/>
            </a:pPr>
            <a:r>
              <a:rPr lang="en-US" sz="2400" dirty="0" smtClean="0"/>
              <a:t>Terrapin population declines, reduced growth, &amp; changes in sex ratios have been directly attributed to </a:t>
            </a:r>
            <a:r>
              <a:rPr lang="en-US" sz="2400" dirty="0" err="1" smtClean="0"/>
              <a:t>bycatch</a:t>
            </a:r>
            <a:r>
              <a:rPr lang="en-US" sz="2400" dirty="0" smtClean="0"/>
              <a:t> mortality in commercial crab pots </a:t>
            </a:r>
            <a:r>
              <a:rPr lang="en-US" sz="1800" i="1" dirty="0" smtClean="0"/>
              <a:t>e.g., </a:t>
            </a:r>
            <a:r>
              <a:rPr lang="en-US" sz="1800" i="1" dirty="0" err="1" smtClean="0"/>
              <a:t>Dorcas</a:t>
            </a:r>
            <a:r>
              <a:rPr lang="en-US" sz="1800" i="1" dirty="0" smtClean="0"/>
              <a:t> et al. 2007; </a:t>
            </a:r>
            <a:r>
              <a:rPr lang="en-US" sz="1800" i="1" dirty="0" err="1" smtClean="0"/>
              <a:t>Wolak</a:t>
            </a:r>
            <a:r>
              <a:rPr lang="en-US" sz="1800" i="1" dirty="0" smtClean="0"/>
              <a:t> et al. 2010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285" name="TextBox 284"/>
          <p:cNvSpPr txBox="1"/>
          <p:nvPr/>
        </p:nvSpPr>
        <p:spPr>
          <a:xfrm>
            <a:off x="8001000" y="30480000"/>
            <a:ext cx="662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50000"/>
              <a:buFont typeface="Arial" pitchFamily="34" charset="0"/>
              <a:buChar char="•"/>
            </a:pPr>
            <a:r>
              <a:rPr lang="en-US" sz="2400" dirty="0" smtClean="0"/>
              <a:t>With these data, we applied a moving window analysis in GIS to categorize relative crabbing pressure in relation to suitable terrapin </a:t>
            </a:r>
            <a:r>
              <a:rPr lang="en-US" sz="2400" dirty="0" smtClean="0"/>
              <a:t>habitat</a:t>
            </a:r>
            <a:endParaRPr lang="en-US" sz="2400" dirty="0"/>
          </a:p>
        </p:txBody>
      </p:sp>
      <p:sp>
        <p:nvSpPr>
          <p:cNvPr id="286" name="TextBox 285"/>
          <p:cNvSpPr txBox="1"/>
          <p:nvPr/>
        </p:nvSpPr>
        <p:spPr>
          <a:xfrm>
            <a:off x="13411200" y="5638800"/>
            <a:ext cx="15240000" cy="193899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4000" dirty="0" smtClean="0"/>
              <a:t>Of the suitable terrapin habitat (70km</a:t>
            </a:r>
            <a:r>
              <a:rPr lang="en-US" sz="4000" baseline="30000" dirty="0" smtClean="0"/>
              <a:t>2</a:t>
            </a:r>
            <a:r>
              <a:rPr lang="en-US" sz="4000" dirty="0" smtClean="0"/>
              <a:t>) in the pilot study area, </a:t>
            </a:r>
            <a:r>
              <a:rPr lang="en-US" sz="4000" u="sng" dirty="0" smtClean="0"/>
              <a:t>21% (15 km</a:t>
            </a:r>
            <a:r>
              <a:rPr lang="en-US" sz="4000" u="sng" baseline="30000" dirty="0" smtClean="0"/>
              <a:t>2</a:t>
            </a:r>
            <a:r>
              <a:rPr lang="en-US" sz="4000" u="sng" dirty="0" smtClean="0"/>
              <a:t>) was considered vulnerable to crabbing pressures</a:t>
            </a:r>
            <a:r>
              <a:rPr lang="en-US" sz="4000" dirty="0" smtClean="0"/>
              <a:t> (10% highly &amp;11% moderately vulnerable)</a:t>
            </a:r>
            <a:endParaRPr lang="en-US" sz="4000" dirty="0"/>
          </a:p>
        </p:txBody>
      </p:sp>
      <p:sp>
        <p:nvSpPr>
          <p:cNvPr id="287" name="TextBox 286"/>
          <p:cNvSpPr txBox="1"/>
          <p:nvPr/>
        </p:nvSpPr>
        <p:spPr>
          <a:xfrm>
            <a:off x="23698200" y="27965400"/>
            <a:ext cx="1623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solidFill>
                  <a:srgbClr val="000000"/>
                </a:solidFill>
                <a:hlinkClick r:id="rId22"/>
              </a:rPr>
              <a:t>http://ccrm.vims.edu/research/mapping_surveying/terrapin/index.html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288" name="Picture 4" descr="P8230001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9471600" y="21107400"/>
            <a:ext cx="3779520" cy="2834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8" name="Picture 57" descr="Terrapin_bathylighter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23317200" y="18821400"/>
            <a:ext cx="5174632" cy="6711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81000" y="838200"/>
            <a:ext cx="4800600" cy="1315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TextBox 58"/>
          <p:cNvSpPr txBox="1"/>
          <p:nvPr/>
        </p:nvSpPr>
        <p:spPr>
          <a:xfrm>
            <a:off x="19964400" y="26060400"/>
            <a:ext cx="457200" cy="1923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50" dirty="0" smtClean="0"/>
              <a:t>Gwynn</a:t>
            </a:r>
            <a:endParaRPr lang="en-US" sz="6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4906</TotalTime>
  <Words>864</Words>
  <Application>Microsoft Office PowerPoint</Application>
  <PresentationFormat>Custom</PresentationFormat>
  <Paragraphs>79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Slide 1</vt:lpstr>
    </vt:vector>
  </TitlesOfParts>
  <Company>VIMS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Julie Herman</dc:creator>
  <cp:lastModifiedBy> dmb</cp:lastModifiedBy>
  <cp:revision>104</cp:revision>
  <dcterms:created xsi:type="dcterms:W3CDTF">2011-01-05T19:12:54Z</dcterms:created>
  <dcterms:modified xsi:type="dcterms:W3CDTF">2012-01-27T14:39:58Z</dcterms:modified>
</cp:coreProperties>
</file>